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20"/>
  </p:notesMasterIdLst>
  <p:sldIdLst>
    <p:sldId id="256" r:id="rId2"/>
    <p:sldId id="257" r:id="rId3"/>
    <p:sldId id="258" r:id="rId4"/>
    <p:sldId id="259" r:id="rId5"/>
    <p:sldId id="260" r:id="rId6"/>
    <p:sldId id="261" r:id="rId7"/>
    <p:sldId id="266" r:id="rId8"/>
    <p:sldId id="262" r:id="rId9"/>
    <p:sldId id="263" r:id="rId10"/>
    <p:sldId id="268" r:id="rId11"/>
    <p:sldId id="264" r:id="rId12"/>
    <p:sldId id="265" r:id="rId13"/>
    <p:sldId id="267"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04" d="100"/>
          <a:sy n="104" d="100"/>
        </p:scale>
        <p:origin x="23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3.png>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FD2DF1-E152-EA4F-946A-D168E901CE82}" type="datetimeFigureOut">
              <a:rPr lang="en-US" smtClean="0"/>
              <a:t>11/19/18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078208-BBF3-9E40-AEB9-A641497AAAED}" type="slidenum">
              <a:rPr lang="en-US" smtClean="0"/>
              <a:t>‹#›</a:t>
            </a:fld>
            <a:endParaRPr lang="en-US"/>
          </a:p>
        </p:txBody>
      </p:sp>
    </p:spTree>
    <p:extLst>
      <p:ext uri="{BB962C8B-B14F-4D97-AF65-F5344CB8AC3E}">
        <p14:creationId xmlns:p14="http://schemas.microsoft.com/office/powerpoint/2010/main" val="2789031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nature.com/articles/nmeth.1491#f1"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Arial" panose="020B0604020202020204" pitchFamily="34" charset="0"/>
                <a:ea typeface="ＭＳ Ｐゴシック" panose="020B0600070205080204" pitchFamily="34" charset="-128"/>
              </a:rPr>
              <a:t>(</a:t>
            </a:r>
            <a:r>
              <a:rPr lang="en-US" altLang="en-US" b="1" dirty="0">
                <a:latin typeface="Arial" panose="020B0604020202020204" pitchFamily="34" charset="0"/>
                <a:ea typeface="ＭＳ Ｐゴシック" panose="020B0600070205080204" pitchFamily="34" charset="-128"/>
              </a:rPr>
              <a:t>a</a:t>
            </a:r>
            <a:r>
              <a:rPr lang="en-US" altLang="en-US" dirty="0">
                <a:latin typeface="Arial" panose="020B0604020202020204" pitchFamily="34" charset="0"/>
                <a:ea typeface="ＭＳ Ｐゴシック" panose="020B0600070205080204" pitchFamily="34" charset="-128"/>
              </a:rPr>
              <a:t>) Schematic diagram of RNA-</a:t>
            </a:r>
            <a:r>
              <a:rPr lang="en-US" altLang="en-US" dirty="0" err="1">
                <a:latin typeface="Arial" panose="020B0604020202020204" pitchFamily="34" charset="0"/>
                <a:ea typeface="ＭＳ Ｐゴシック" panose="020B0600070205080204" pitchFamily="34" charset="-128"/>
              </a:rPr>
              <a:t>seq</a:t>
            </a:r>
            <a:r>
              <a:rPr lang="en-US" altLang="en-US" dirty="0">
                <a:latin typeface="Arial" panose="020B0604020202020204" pitchFamily="34" charset="0"/>
                <a:ea typeface="ＭＳ Ｐゴシック" panose="020B0600070205080204" pitchFamily="34" charset="-128"/>
              </a:rPr>
              <a:t> library construction. Total RNA is extracted from 300,000 cells to 3 million cells, and a small aliquot is used to measure the integrity of the RNA. rRNA is then depleted through one of several methods to enrich subpopulation of RNA molecules, such as mRNA or small RNA. mRNA is fragmented into a uniform size distribution and the fragment size can be monitored by RNA gel electrophoresis or Agilent Bioanalyzer. The cDNA is then built into a library. The size distribution pattern of the library can be checked by Agilent Bioanalyzer; this information is important for RNA-</a:t>
            </a:r>
            <a:r>
              <a:rPr lang="en-US" altLang="en-US" dirty="0" err="1">
                <a:latin typeface="Arial" panose="020B0604020202020204" pitchFamily="34" charset="0"/>
                <a:ea typeface="ＭＳ Ｐゴシック" panose="020B0600070205080204" pitchFamily="34" charset="-128"/>
              </a:rPr>
              <a:t>seq</a:t>
            </a:r>
            <a:r>
              <a:rPr lang="en-US" altLang="en-US" dirty="0">
                <a:latin typeface="Arial" panose="020B0604020202020204" pitchFamily="34" charset="0"/>
                <a:ea typeface="ＭＳ Ｐゴシック" panose="020B0600070205080204" pitchFamily="34" charset="-128"/>
              </a:rPr>
              <a:t> data analysis. (</a:t>
            </a:r>
            <a:r>
              <a:rPr lang="en-US" altLang="en-US" b="1" dirty="0">
                <a:latin typeface="Arial" panose="020B0604020202020204" pitchFamily="34" charset="0"/>
                <a:ea typeface="ＭＳ Ｐゴシック" panose="020B0600070205080204" pitchFamily="34" charset="-128"/>
              </a:rPr>
              <a:t>b</a:t>
            </a:r>
            <a:r>
              <a:rPr lang="en-US" altLang="en-US" dirty="0">
                <a:latin typeface="Arial" panose="020B0604020202020204" pitchFamily="34" charset="0"/>
                <a:ea typeface="ＭＳ Ｐゴシック" panose="020B0600070205080204" pitchFamily="34" charset="-128"/>
              </a:rPr>
              <a:t>) Mapping programs align reads to the reference genome and map splice junctions. Gene expression can be quantified as absolute read counts or normalized values such as RPKM. (</a:t>
            </a:r>
            <a:r>
              <a:rPr lang="en-US" altLang="en-US" b="1" dirty="0">
                <a:latin typeface="Arial" panose="020B0604020202020204" pitchFamily="34" charset="0"/>
                <a:ea typeface="ＭＳ Ｐゴシック" panose="020B0600070205080204" pitchFamily="34" charset="-128"/>
              </a:rPr>
              <a:t>c</a:t>
            </a:r>
            <a:r>
              <a:rPr lang="en-US" altLang="en-US" dirty="0">
                <a:latin typeface="Arial" panose="020B0604020202020204" pitchFamily="34" charset="0"/>
                <a:ea typeface="ＭＳ Ｐゴシック" panose="020B0600070205080204" pitchFamily="34" charset="-128"/>
              </a:rPr>
              <a:t>) If RNA-</a:t>
            </a:r>
            <a:r>
              <a:rPr lang="en-US" altLang="en-US" dirty="0" err="1">
                <a:latin typeface="Arial" panose="020B0604020202020204" pitchFamily="34" charset="0"/>
                <a:ea typeface="ＭＳ Ｐゴシック" panose="020B0600070205080204" pitchFamily="34" charset="-128"/>
              </a:rPr>
              <a:t>seq</a:t>
            </a:r>
            <a:r>
              <a:rPr lang="en-US" altLang="en-US" dirty="0">
                <a:latin typeface="Arial" panose="020B0604020202020204" pitchFamily="34" charset="0"/>
                <a:ea typeface="ＭＳ Ｐゴシック" panose="020B0600070205080204" pitchFamily="34" charset="-128"/>
              </a:rPr>
              <a:t> data sets are deep enough and the reads are long enough to map enough splice junctions, the mapped reads can be assembled into transcripts. (</a:t>
            </a:r>
            <a:r>
              <a:rPr lang="en-US" altLang="en-US" b="1" dirty="0">
                <a:latin typeface="Arial" panose="020B0604020202020204" pitchFamily="34" charset="0"/>
                <a:ea typeface="ＭＳ Ｐゴシック" panose="020B0600070205080204" pitchFamily="34" charset="-128"/>
              </a:rPr>
              <a:t>d</a:t>
            </a:r>
            <a:r>
              <a:rPr lang="en-US" altLang="en-US" dirty="0">
                <a:latin typeface="Arial" panose="020B0604020202020204" pitchFamily="34" charset="0"/>
                <a:ea typeface="ＭＳ Ｐゴシック" panose="020B0600070205080204" pitchFamily="34" charset="-128"/>
              </a:rPr>
              <a:t>) The sequences of the reads can be mined by comparing the transcriptome reads with the reference genome to identify nucleotide variants that are either genomic variants (for example, SNPs) or candidates for RNA editing.</a:t>
            </a:r>
          </a:p>
          <a:p>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2</a:t>
            </a:fld>
            <a:endParaRPr lang="en-US"/>
          </a:p>
        </p:txBody>
      </p:sp>
    </p:spTree>
    <p:extLst>
      <p:ext uri="{BB962C8B-B14F-4D97-AF65-F5344CB8AC3E}">
        <p14:creationId xmlns:p14="http://schemas.microsoft.com/office/powerpoint/2010/main" val="3298497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Many of the normalization methods proposed in the literature are based on the correction of biases or artifacts directly related to the RNA-</a:t>
            </a:r>
            <a:r>
              <a:rPr lang="en-US" sz="1200" b="0" i="0" u="none" strike="noStrike" kern="1200" dirty="0" err="1">
                <a:solidFill>
                  <a:schemeClr val="tx1"/>
                </a:solidFill>
                <a:effectLst/>
                <a:latin typeface="+mn-lt"/>
                <a:ea typeface="+mn-ea"/>
                <a:cs typeface="+mn-cs"/>
              </a:rPr>
              <a:t>Seq</a:t>
            </a:r>
            <a:r>
              <a:rPr lang="en-US" sz="1200" b="0" i="0" u="none" strike="noStrike" kern="1200" dirty="0">
                <a:solidFill>
                  <a:schemeClr val="tx1"/>
                </a:solidFill>
                <a:effectLst/>
                <a:latin typeface="+mn-lt"/>
                <a:ea typeface="+mn-ea"/>
                <a:cs typeface="+mn-cs"/>
              </a:rPr>
              <a:t> technology, such as transcript lengths and sequencing depths, non-uniformity of read distributions along transcripts and strong sample-specific GC-content effect	</a:t>
            </a:r>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4</a:t>
            </a:fld>
            <a:endParaRPr lang="en-US"/>
          </a:p>
        </p:txBody>
      </p:sp>
    </p:spTree>
    <p:extLst>
      <p:ext uri="{BB962C8B-B14F-4D97-AF65-F5344CB8AC3E}">
        <p14:creationId xmlns:p14="http://schemas.microsoft.com/office/powerpoint/2010/main" val="234402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Arial" panose="020B0604020202020204" pitchFamily="34" charset="0"/>
                <a:ea typeface="ＭＳ Ｐゴシック" panose="020B0600070205080204" pitchFamily="34" charset="-128"/>
              </a:rPr>
              <a:t>For a successful RNA-</a:t>
            </a:r>
            <a:r>
              <a:rPr lang="en-US" altLang="en-US" dirty="0" err="1">
                <a:latin typeface="Arial" panose="020B0604020202020204" pitchFamily="34" charset="0"/>
                <a:ea typeface="ＭＳ Ｐゴシック" panose="020B0600070205080204" pitchFamily="34" charset="-128"/>
              </a:rPr>
              <a:t>seq</a:t>
            </a:r>
            <a:r>
              <a:rPr lang="en-US" altLang="en-US" dirty="0">
                <a:latin typeface="Arial" panose="020B0604020202020204" pitchFamily="34" charset="0"/>
                <a:ea typeface="ＭＳ Ｐゴシック" panose="020B0600070205080204" pitchFamily="34" charset="-128"/>
              </a:rPr>
              <a:t> experiment, the data generated should have the potential to answer the questions of interest. For this a good experimental design is required. Good experimental design means choosing the right library type, sequencing depth and number of replicates.</a:t>
            </a:r>
          </a:p>
          <a:p>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5</a:t>
            </a:fld>
            <a:endParaRPr lang="en-US"/>
          </a:p>
        </p:txBody>
      </p:sp>
    </p:spTree>
    <p:extLst>
      <p:ext uri="{BB962C8B-B14F-4D97-AF65-F5344CB8AC3E}">
        <p14:creationId xmlns:p14="http://schemas.microsoft.com/office/powerpoint/2010/main" val="2686870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For example, genes in the mouse heart were expressed in a pattern more similar to that of other mouse tissues, such as the brain or liver, than the human heart.</a:t>
            </a:r>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10</a:t>
            </a:fld>
            <a:endParaRPr lang="en-US"/>
          </a:p>
        </p:txBody>
      </p:sp>
    </p:spTree>
    <p:extLst>
      <p:ext uri="{BB962C8B-B14F-4D97-AF65-F5344CB8AC3E}">
        <p14:creationId xmlns:p14="http://schemas.microsoft.com/office/powerpoint/2010/main" val="3183883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tools to estimate an optimal number of biological replicates per condition based on a pilot data set of the given experimental design or on the specification of desired coefficients of variation (CV) or dispersions of the future results</a:t>
            </a:r>
          </a:p>
          <a:p>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12</a:t>
            </a:fld>
            <a:endParaRPr lang="en-US"/>
          </a:p>
        </p:txBody>
      </p:sp>
    </p:spTree>
    <p:extLst>
      <p:ext uri="{BB962C8B-B14F-4D97-AF65-F5344CB8AC3E}">
        <p14:creationId xmlns:p14="http://schemas.microsoft.com/office/powerpoint/2010/main" val="2679570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Sequencing depth is an important consideration with RNA‐</a:t>
            </a:r>
            <a:r>
              <a:rPr lang="en-US" sz="1200" b="0" i="0" u="none" strike="noStrike" kern="1200" dirty="0" err="1">
                <a:solidFill>
                  <a:schemeClr val="tx1"/>
                </a:solidFill>
                <a:effectLst/>
                <a:latin typeface="+mn-lt"/>
                <a:ea typeface="+mn-ea"/>
                <a:cs typeface="+mn-cs"/>
              </a:rPr>
              <a:t>seq</a:t>
            </a:r>
            <a:r>
              <a:rPr lang="en-US" sz="1200" b="0" i="0" u="none" strike="noStrike" kern="1200" dirty="0">
                <a:solidFill>
                  <a:schemeClr val="tx1"/>
                </a:solidFill>
                <a:effectLst/>
                <a:latin typeface="+mn-lt"/>
                <a:ea typeface="+mn-ea"/>
                <a:cs typeface="+mn-cs"/>
              </a:rPr>
              <a:t> experiments.  Optimal sequencing depth depends on the aims of the experiment and on the complexity of the target transcriptome. Sequencing depth is usually referenced to be the expected mean coverage at all loci over the target sequence(s), in the case of RNA-</a:t>
            </a:r>
            <a:r>
              <a:rPr lang="en-US" sz="1200" b="0" i="0" u="none" strike="noStrike" kern="1200" dirty="0" err="1">
                <a:solidFill>
                  <a:schemeClr val="tx1"/>
                </a:solidFill>
                <a:effectLst/>
                <a:latin typeface="+mn-lt"/>
                <a:ea typeface="+mn-ea"/>
                <a:cs typeface="+mn-cs"/>
              </a:rPr>
              <a:t>seq</a:t>
            </a:r>
            <a:r>
              <a:rPr lang="en-US" sz="1200" b="0" i="0" u="none" strike="noStrike" kern="1200" dirty="0">
                <a:solidFill>
                  <a:schemeClr val="tx1"/>
                </a:solidFill>
                <a:effectLst/>
                <a:latin typeface="+mn-lt"/>
                <a:ea typeface="+mn-ea"/>
                <a:cs typeface="+mn-cs"/>
              </a:rPr>
              <a:t> experiments assuming all transcripts having similar levels of expression</a:t>
            </a:r>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14</a:t>
            </a:fld>
            <a:endParaRPr lang="en-US"/>
          </a:p>
        </p:txBody>
      </p:sp>
    </p:spTree>
    <p:extLst>
      <p:ext uri="{BB962C8B-B14F-4D97-AF65-F5344CB8AC3E}">
        <p14:creationId xmlns:p14="http://schemas.microsoft.com/office/powerpoint/2010/main" val="2128179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 One class relies on attaching different adaptors in a known orientation relative to the 5′ and 3′ ends of the RNA transcript (</a:t>
            </a:r>
            <a:r>
              <a:rPr lang="en-US" sz="1200" b="0" i="0" u="none" strike="noStrike" kern="1200" dirty="0">
                <a:solidFill>
                  <a:schemeClr val="tx1"/>
                </a:solidFill>
                <a:effectLst/>
                <a:latin typeface="+mn-lt"/>
                <a:ea typeface="+mn-ea"/>
                <a:cs typeface="+mn-cs"/>
                <a:hlinkClick r:id="rId3"/>
              </a:rPr>
              <a:t>Fig. 1a</a:t>
            </a:r>
            <a:r>
              <a:rPr lang="en-US" sz="1200" b="0" i="0" u="none" strike="noStrike" kern="1200" dirty="0">
                <a:solidFill>
                  <a:schemeClr val="tx1"/>
                </a:solidFill>
                <a:effectLst/>
                <a:latin typeface="+mn-lt"/>
                <a:ea typeface="+mn-ea"/>
                <a:cs typeface="+mn-cs"/>
              </a:rPr>
              <a:t>). These protocols generate a cDNA library flanked by two distinct adaptor sequences, marking the 5′ end and the 3′ end of the original mRNA. A second class of methods relies on marking one strand by chemical modification, either on the RNA itself by bisulfite treatment or during second-strand cDNA synthesis followed by degradation of the unmarked strand </a:t>
            </a:r>
            <a:endParaRPr lang="en-US" dirty="0"/>
          </a:p>
        </p:txBody>
      </p:sp>
      <p:sp>
        <p:nvSpPr>
          <p:cNvPr id="4" name="Slide Number Placeholder 3"/>
          <p:cNvSpPr>
            <a:spLocks noGrp="1"/>
          </p:cNvSpPr>
          <p:nvPr>
            <p:ph type="sldNum" sz="quarter" idx="5"/>
          </p:nvPr>
        </p:nvSpPr>
        <p:spPr/>
        <p:txBody>
          <a:bodyPr/>
          <a:lstStyle/>
          <a:p>
            <a:fld id="{DE078208-BBF3-9E40-AEB9-A641497AAAED}" type="slidenum">
              <a:rPr lang="en-US" smtClean="0"/>
              <a:t>16</a:t>
            </a:fld>
            <a:endParaRPr lang="en-US"/>
          </a:p>
        </p:txBody>
      </p:sp>
    </p:spTree>
    <p:extLst>
      <p:ext uri="{BB962C8B-B14F-4D97-AF65-F5344CB8AC3E}">
        <p14:creationId xmlns:p14="http://schemas.microsoft.com/office/powerpoint/2010/main" val="3729072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11/19/18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11/19/18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11/19/18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11/19/18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11/19/18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11/19/18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11/19/18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11/19/18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11/19/18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11/19/18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11/19/18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11/19/18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F8091-C457-8C4F-8A39-1F945B1CC7CE}"/>
              </a:ext>
            </a:extLst>
          </p:cNvPr>
          <p:cNvSpPr>
            <a:spLocks noGrp="1"/>
          </p:cNvSpPr>
          <p:nvPr>
            <p:ph type="ctrTitle"/>
          </p:nvPr>
        </p:nvSpPr>
        <p:spPr/>
        <p:txBody>
          <a:bodyPr/>
          <a:lstStyle/>
          <a:p>
            <a:r>
              <a:rPr lang="en-US" dirty="0"/>
              <a:t>RNA-</a:t>
            </a:r>
            <a:r>
              <a:rPr lang="en-US" dirty="0" err="1"/>
              <a:t>seq</a:t>
            </a:r>
            <a:r>
              <a:rPr lang="en-US" dirty="0"/>
              <a:t> workflow and Experimental DESIGN</a:t>
            </a:r>
          </a:p>
        </p:txBody>
      </p:sp>
      <p:sp>
        <p:nvSpPr>
          <p:cNvPr id="3" name="Subtitle 2">
            <a:extLst>
              <a:ext uri="{FF2B5EF4-FFF2-40B4-BE49-F238E27FC236}">
                <a16:creationId xmlns:a16="http://schemas.microsoft.com/office/drawing/2014/main" id="{602643A5-02B0-3541-8F3F-611487D025F6}"/>
              </a:ext>
            </a:extLst>
          </p:cNvPr>
          <p:cNvSpPr>
            <a:spLocks noGrp="1"/>
          </p:cNvSpPr>
          <p:nvPr>
            <p:ph type="subTitle" idx="1"/>
          </p:nvPr>
        </p:nvSpPr>
        <p:spPr/>
        <p:txBody>
          <a:bodyPr/>
          <a:lstStyle/>
          <a:p>
            <a:r>
              <a:rPr lang="en-US" dirty="0"/>
              <a:t>Vidhya Jagannathan</a:t>
            </a:r>
          </a:p>
          <a:p>
            <a:r>
              <a:rPr lang="en-US" dirty="0"/>
              <a:t>19.11.2018</a:t>
            </a:r>
          </a:p>
        </p:txBody>
      </p:sp>
    </p:spTree>
    <p:extLst>
      <p:ext uri="{BB962C8B-B14F-4D97-AF65-F5344CB8AC3E}">
        <p14:creationId xmlns:p14="http://schemas.microsoft.com/office/powerpoint/2010/main" val="4182328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BE666-4A76-494D-9377-A5E97194AF83}"/>
              </a:ext>
            </a:extLst>
          </p:cNvPr>
          <p:cNvSpPr>
            <a:spLocks noGrp="1"/>
          </p:cNvSpPr>
          <p:nvPr>
            <p:ph type="title"/>
          </p:nvPr>
        </p:nvSpPr>
        <p:spPr>
          <a:xfrm>
            <a:off x="2008715" y="173860"/>
            <a:ext cx="7729728" cy="827038"/>
          </a:xfrm>
        </p:spPr>
        <p:txBody>
          <a:bodyPr/>
          <a:lstStyle/>
          <a:p>
            <a:r>
              <a:rPr lang="en-US" dirty="0"/>
              <a:t>Batch effect example </a:t>
            </a:r>
          </a:p>
        </p:txBody>
      </p:sp>
      <p:pic>
        <p:nvPicPr>
          <p:cNvPr id="4" name="Picture 3">
            <a:extLst>
              <a:ext uri="{FF2B5EF4-FFF2-40B4-BE49-F238E27FC236}">
                <a16:creationId xmlns:a16="http://schemas.microsoft.com/office/drawing/2014/main" id="{E23F392B-3E0C-8A40-812E-C49689B5407C}"/>
              </a:ext>
            </a:extLst>
          </p:cNvPr>
          <p:cNvPicPr>
            <a:picLocks noChangeAspect="1"/>
          </p:cNvPicPr>
          <p:nvPr/>
        </p:nvPicPr>
        <p:blipFill>
          <a:blip r:embed="rId3"/>
          <a:stretch>
            <a:fillRect/>
          </a:stretch>
        </p:blipFill>
        <p:spPr>
          <a:xfrm>
            <a:off x="7892027" y="1087395"/>
            <a:ext cx="4281226" cy="5639819"/>
          </a:xfrm>
          <a:prstGeom prst="rect">
            <a:avLst/>
          </a:prstGeom>
        </p:spPr>
      </p:pic>
      <p:sp>
        <p:nvSpPr>
          <p:cNvPr id="5" name="Content Placeholder 2">
            <a:extLst>
              <a:ext uri="{FF2B5EF4-FFF2-40B4-BE49-F238E27FC236}">
                <a16:creationId xmlns:a16="http://schemas.microsoft.com/office/drawing/2014/main" id="{60699630-CD49-1D4C-8B10-DB3185CF3EB1}"/>
              </a:ext>
            </a:extLst>
          </p:cNvPr>
          <p:cNvSpPr>
            <a:spLocks noGrp="1"/>
          </p:cNvSpPr>
          <p:nvPr>
            <p:ph idx="1"/>
          </p:nvPr>
        </p:nvSpPr>
        <p:spPr>
          <a:xfrm>
            <a:off x="210066" y="1228458"/>
            <a:ext cx="7154562" cy="5271196"/>
          </a:xfrm>
        </p:spPr>
        <p:txBody>
          <a:bodyPr>
            <a:normAutofit/>
          </a:bodyPr>
          <a:lstStyle/>
          <a:p>
            <a:r>
              <a:rPr lang="en-US" sz="2000" dirty="0">
                <a:solidFill>
                  <a:srgbClr val="FF0000"/>
                </a:solidFill>
              </a:rPr>
              <a:t>Mouse ENCODE consortium </a:t>
            </a:r>
            <a:r>
              <a:rPr lang="en-US" sz="2000" dirty="0"/>
              <a:t>reported in PNAS that, across a wide range of tissues, gene expression was more likely to follow a species-specific rather than tissue-specific pattern.</a:t>
            </a:r>
          </a:p>
          <a:p>
            <a:r>
              <a:rPr lang="en-US" sz="2000" dirty="0"/>
              <a:t>But latter  Yoav Gilad of the University of Chicago called these results into question on Twitter. </a:t>
            </a:r>
          </a:p>
          <a:p>
            <a:r>
              <a:rPr lang="en-US" sz="2000" dirty="0"/>
              <a:t>With a dozen or so 140-character dispatches (including three heat maps), Gilad suggested the results published in PNAS were an anomaly—a result of how the tissue samples were sequenced in different batches.</a:t>
            </a:r>
          </a:p>
          <a:p>
            <a:r>
              <a:rPr lang="en-US" sz="2000" dirty="0"/>
              <a:t>If this “batch effect” was eliminated, he proposed, mouse and human tissues clustered in a tissue-specific manner, confirming previous results rather than supporting the conclusions reported by the Mouse ENCODE team.</a:t>
            </a:r>
          </a:p>
          <a:p>
            <a:r>
              <a:rPr lang="en-US" sz="2000" dirty="0"/>
              <a:t>Gilad Y and Mizrahi-Man O. A reanalysis of mouse ENCODE comparative gene expression data. F1000Research 2015, 4:121 </a:t>
            </a:r>
          </a:p>
        </p:txBody>
      </p:sp>
    </p:spTree>
    <p:extLst>
      <p:ext uri="{BB962C8B-B14F-4D97-AF65-F5344CB8AC3E}">
        <p14:creationId xmlns:p14="http://schemas.microsoft.com/office/powerpoint/2010/main" val="2265896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6BF30-531F-8049-8417-5CA01ECEC881}"/>
              </a:ext>
            </a:extLst>
          </p:cNvPr>
          <p:cNvSpPr>
            <a:spLocks noGrp="1"/>
          </p:cNvSpPr>
          <p:nvPr>
            <p:ph type="title"/>
          </p:nvPr>
        </p:nvSpPr>
        <p:spPr>
          <a:xfrm>
            <a:off x="1835718" y="136789"/>
            <a:ext cx="9112367" cy="740541"/>
          </a:xfrm>
        </p:spPr>
        <p:txBody>
          <a:bodyPr>
            <a:normAutofit fontScale="90000"/>
          </a:bodyPr>
          <a:lstStyle/>
          <a:p>
            <a:r>
              <a:rPr lang="en-US" dirty="0"/>
              <a:t>Recent Benchmark Articles on Replicates and Depth</a:t>
            </a:r>
          </a:p>
        </p:txBody>
      </p:sp>
      <p:sp>
        <p:nvSpPr>
          <p:cNvPr id="3" name="Content Placeholder 2">
            <a:extLst>
              <a:ext uri="{FF2B5EF4-FFF2-40B4-BE49-F238E27FC236}">
                <a16:creationId xmlns:a16="http://schemas.microsoft.com/office/drawing/2014/main" id="{C4A841C0-69AA-8143-AC8F-B527F9B8B4AC}"/>
              </a:ext>
            </a:extLst>
          </p:cNvPr>
          <p:cNvSpPr>
            <a:spLocks noGrp="1"/>
          </p:cNvSpPr>
          <p:nvPr>
            <p:ph idx="1"/>
          </p:nvPr>
        </p:nvSpPr>
        <p:spPr>
          <a:xfrm>
            <a:off x="847178" y="1105806"/>
            <a:ext cx="10706389" cy="4911935"/>
          </a:xfrm>
        </p:spPr>
        <p:txBody>
          <a:bodyPr>
            <a:noAutofit/>
          </a:bodyPr>
          <a:lstStyle/>
          <a:p>
            <a:r>
              <a:rPr lang="en-US" sz="2000" dirty="0"/>
              <a:t>Three studies suggest that increasing number of biological replicates is more an efficient strategy than increasing library sizes</a:t>
            </a:r>
          </a:p>
          <a:p>
            <a:pPr lvl="1"/>
            <a:r>
              <a:rPr lang="en-US" sz="2000" dirty="0"/>
              <a:t>Power analysis and sample size estimation for RNA-</a:t>
            </a:r>
            <a:r>
              <a:rPr lang="en-US" sz="2000" dirty="0" err="1"/>
              <a:t>Seq</a:t>
            </a:r>
            <a:r>
              <a:rPr lang="en-US" sz="2000" dirty="0"/>
              <a:t> differential expression. RNA 20, 1684–1696</a:t>
            </a:r>
          </a:p>
          <a:p>
            <a:pPr lvl="1"/>
            <a:r>
              <a:rPr lang="en-US" sz="2000" dirty="0"/>
              <a:t>RNA-</a:t>
            </a:r>
            <a:r>
              <a:rPr lang="en-US" sz="2000" dirty="0" err="1"/>
              <a:t>seq</a:t>
            </a:r>
            <a:r>
              <a:rPr lang="en-US" sz="2000" dirty="0"/>
              <a:t> differential expression studies: more sequence or more replication? </a:t>
            </a:r>
            <a:r>
              <a:rPr lang="en-US" sz="2000" dirty="0" err="1"/>
              <a:t>Bioinforma</a:t>
            </a:r>
            <a:r>
              <a:rPr lang="en-US" sz="2000" dirty="0"/>
              <a:t>. </a:t>
            </a:r>
            <a:r>
              <a:rPr lang="en-US" sz="2000" dirty="0" err="1"/>
              <a:t>Oxf</a:t>
            </a:r>
            <a:r>
              <a:rPr lang="en-US" sz="2000" dirty="0"/>
              <a:t>. Engl. 30, 301–304</a:t>
            </a:r>
          </a:p>
          <a:p>
            <a:pPr lvl="1"/>
            <a:r>
              <a:rPr lang="en-US" sz="2000" dirty="0"/>
              <a:t>How many biological replicates are needed in an RNA-</a:t>
            </a:r>
            <a:r>
              <a:rPr lang="en-US" sz="2000" dirty="0" err="1"/>
              <a:t>seq</a:t>
            </a:r>
            <a:r>
              <a:rPr lang="en-US" sz="2000" dirty="0"/>
              <a:t> experiment and which differential expression tool should you use? RNA N. Y. N 22, 839–851</a:t>
            </a:r>
          </a:p>
          <a:p>
            <a:r>
              <a:rPr lang="en-US" sz="2000" dirty="0"/>
              <a:t>a library size of respectively 10 and 20 M reads per sample is the minimum threshold for an effective DE analysis</a:t>
            </a:r>
          </a:p>
          <a:p>
            <a:r>
              <a:rPr lang="en-US" sz="2000" dirty="0"/>
              <a:t>give more general recommendations based on their single data set study; they recommend at least six biological replicates per condition in general, and at least 12 replicates to identify the majority of DE genes. </a:t>
            </a:r>
          </a:p>
        </p:txBody>
      </p:sp>
    </p:spTree>
    <p:extLst>
      <p:ext uri="{BB962C8B-B14F-4D97-AF65-F5344CB8AC3E}">
        <p14:creationId xmlns:p14="http://schemas.microsoft.com/office/powerpoint/2010/main" val="2958939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B82B2-A03D-C842-BDCF-475C10690C75}"/>
              </a:ext>
            </a:extLst>
          </p:cNvPr>
          <p:cNvSpPr>
            <a:spLocks noGrp="1"/>
          </p:cNvSpPr>
          <p:nvPr>
            <p:ph type="title"/>
          </p:nvPr>
        </p:nvSpPr>
        <p:spPr>
          <a:xfrm>
            <a:off x="2033428" y="161503"/>
            <a:ext cx="7729728" cy="740541"/>
          </a:xfrm>
        </p:spPr>
        <p:txBody>
          <a:bodyPr>
            <a:normAutofit fontScale="90000"/>
          </a:bodyPr>
          <a:lstStyle/>
          <a:p>
            <a:r>
              <a:rPr lang="en-US" dirty="0"/>
              <a:t>Tools to estimate sample size</a:t>
            </a:r>
          </a:p>
        </p:txBody>
      </p:sp>
      <p:sp>
        <p:nvSpPr>
          <p:cNvPr id="3" name="Content Placeholder 2">
            <a:extLst>
              <a:ext uri="{FF2B5EF4-FFF2-40B4-BE49-F238E27FC236}">
                <a16:creationId xmlns:a16="http://schemas.microsoft.com/office/drawing/2014/main" id="{10C54818-78F5-2E4A-A308-9DFD6D34A5BD}"/>
              </a:ext>
            </a:extLst>
          </p:cNvPr>
          <p:cNvSpPr>
            <a:spLocks noGrp="1"/>
          </p:cNvSpPr>
          <p:nvPr>
            <p:ph idx="1"/>
          </p:nvPr>
        </p:nvSpPr>
        <p:spPr>
          <a:xfrm>
            <a:off x="1069600" y="1328227"/>
            <a:ext cx="10236831" cy="5171427"/>
          </a:xfrm>
        </p:spPr>
        <p:txBody>
          <a:bodyPr>
            <a:normAutofit/>
          </a:bodyPr>
          <a:lstStyle/>
          <a:p>
            <a:r>
              <a:rPr lang="en-US" sz="2200" dirty="0"/>
              <a:t>Scotty: a web tool for designing RNA-</a:t>
            </a:r>
            <a:r>
              <a:rPr lang="en-US" sz="2200" dirty="0" err="1"/>
              <a:t>Seq</a:t>
            </a:r>
            <a:r>
              <a:rPr lang="en-US" sz="2200" dirty="0"/>
              <a:t> experiments to measure differential gene expression. </a:t>
            </a:r>
            <a:r>
              <a:rPr lang="en-US" sz="2200" dirty="0" err="1"/>
              <a:t>Bioinforma</a:t>
            </a:r>
            <a:r>
              <a:rPr lang="en-US" sz="2200" dirty="0"/>
              <a:t>. </a:t>
            </a:r>
            <a:r>
              <a:rPr lang="en-US" sz="2200" dirty="0" err="1"/>
              <a:t>Oxf</a:t>
            </a:r>
            <a:r>
              <a:rPr lang="en-US" sz="2200" dirty="0"/>
              <a:t>. Engl. 29, 656–657. </a:t>
            </a:r>
          </a:p>
          <a:p>
            <a:r>
              <a:rPr lang="en-US" sz="2200" dirty="0"/>
              <a:t>Calculating sample size estimates for RNA sequencing data. J. </a:t>
            </a:r>
            <a:r>
              <a:rPr lang="en-US" sz="2200" dirty="0" err="1"/>
              <a:t>Comput</a:t>
            </a:r>
            <a:r>
              <a:rPr lang="en-US" sz="2200" dirty="0"/>
              <a:t>. Biol. J. </a:t>
            </a:r>
            <a:r>
              <a:rPr lang="en-US" sz="2200" dirty="0" err="1"/>
              <a:t>Comput</a:t>
            </a:r>
            <a:r>
              <a:rPr lang="en-US" sz="2200" dirty="0"/>
              <a:t>. Mol. Cell Biol. 20, 970–978</a:t>
            </a:r>
          </a:p>
          <a:p>
            <a:r>
              <a:rPr lang="en-US" sz="2200" dirty="0"/>
              <a:t>Sample size calculation based on exact test for assessing differential expression analysis in RNA-</a:t>
            </a:r>
            <a:r>
              <a:rPr lang="en-US" sz="2200" dirty="0" err="1"/>
              <a:t>seq</a:t>
            </a:r>
            <a:r>
              <a:rPr lang="en-US" sz="2200" dirty="0"/>
              <a:t> data. BMC Bioinformatics 14:357.</a:t>
            </a:r>
          </a:p>
          <a:p>
            <a:r>
              <a:rPr lang="en-US" sz="2200" dirty="0"/>
              <a:t>Power analysis and sample size estimation for RNA-</a:t>
            </a:r>
            <a:r>
              <a:rPr lang="en-US" sz="2200" dirty="0" err="1"/>
              <a:t>Seq</a:t>
            </a:r>
            <a:r>
              <a:rPr lang="en-US" sz="2200" dirty="0"/>
              <a:t> differential expression. </a:t>
            </a:r>
            <a:r>
              <a:rPr lang="en-US" sz="2200" i="1" dirty="0"/>
              <a:t>RNA</a:t>
            </a:r>
            <a:r>
              <a:rPr lang="en-US" sz="2200" dirty="0"/>
              <a:t> 20, 1684–1696</a:t>
            </a:r>
          </a:p>
          <a:p>
            <a:r>
              <a:rPr lang="en-US" sz="2200" dirty="0"/>
              <a:t>PROPER: comprehensive power evaluation for differential expression using RNA-seq. </a:t>
            </a:r>
            <a:r>
              <a:rPr lang="en-US" sz="2200" dirty="0" err="1"/>
              <a:t>Bioinforma</a:t>
            </a:r>
            <a:r>
              <a:rPr lang="en-US" sz="2200" dirty="0"/>
              <a:t>. </a:t>
            </a:r>
            <a:r>
              <a:rPr lang="en-US" sz="2200" dirty="0" err="1"/>
              <a:t>Oxf</a:t>
            </a:r>
            <a:r>
              <a:rPr lang="en-US" sz="2200" dirty="0"/>
              <a:t>. Engl. 31, 233–241.</a:t>
            </a:r>
          </a:p>
          <a:p>
            <a:endParaRPr lang="en-US" sz="2200" dirty="0"/>
          </a:p>
        </p:txBody>
      </p:sp>
    </p:spTree>
    <p:extLst>
      <p:ext uri="{BB962C8B-B14F-4D97-AF65-F5344CB8AC3E}">
        <p14:creationId xmlns:p14="http://schemas.microsoft.com/office/powerpoint/2010/main" val="3244997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D437D-B65A-4745-9E8D-96A40492BEB6}"/>
              </a:ext>
            </a:extLst>
          </p:cNvPr>
          <p:cNvSpPr>
            <a:spLocks noGrp="1"/>
          </p:cNvSpPr>
          <p:nvPr>
            <p:ph type="title"/>
          </p:nvPr>
        </p:nvSpPr>
        <p:spPr>
          <a:xfrm>
            <a:off x="1959287" y="260357"/>
            <a:ext cx="7729728" cy="1188720"/>
          </a:xfrm>
        </p:spPr>
        <p:txBody>
          <a:bodyPr/>
          <a:lstStyle/>
          <a:p>
            <a:r>
              <a:rPr lang="en-US" dirty="0"/>
              <a:t>Read Length</a:t>
            </a:r>
          </a:p>
        </p:txBody>
      </p:sp>
      <p:sp>
        <p:nvSpPr>
          <p:cNvPr id="3" name="Content Placeholder 2">
            <a:extLst>
              <a:ext uri="{FF2B5EF4-FFF2-40B4-BE49-F238E27FC236}">
                <a16:creationId xmlns:a16="http://schemas.microsoft.com/office/drawing/2014/main" id="{42D88B29-10EB-C24A-8BE9-A7180879B013}"/>
              </a:ext>
            </a:extLst>
          </p:cNvPr>
          <p:cNvSpPr>
            <a:spLocks noGrp="1"/>
          </p:cNvSpPr>
          <p:nvPr>
            <p:ph idx="1"/>
          </p:nvPr>
        </p:nvSpPr>
        <p:spPr>
          <a:xfrm>
            <a:off x="1959286" y="1797784"/>
            <a:ext cx="8914659" cy="2873070"/>
          </a:xfrm>
        </p:spPr>
        <p:txBody>
          <a:bodyPr/>
          <a:lstStyle/>
          <a:p>
            <a:r>
              <a:rPr lang="en-US" dirty="0"/>
              <a:t>Longer read length (150 vs 50bp)</a:t>
            </a:r>
          </a:p>
          <a:p>
            <a:pPr lvl="1"/>
            <a:r>
              <a:rPr lang="en-US" dirty="0"/>
              <a:t>Better ability to assemble unknown transcripts </a:t>
            </a:r>
          </a:p>
          <a:p>
            <a:pPr lvl="1"/>
            <a:r>
              <a:rPr lang="en-US" dirty="0"/>
              <a:t>Higher accuracy to map reads to complex regions (</a:t>
            </a:r>
            <a:r>
              <a:rPr lang="en-US" dirty="0" err="1"/>
              <a:t>i.e</a:t>
            </a:r>
            <a:r>
              <a:rPr lang="en-US" dirty="0"/>
              <a:t> repeats, gene families </a:t>
            </a:r>
            <a:r>
              <a:rPr lang="en-US" dirty="0" err="1"/>
              <a:t>etc</a:t>
            </a:r>
            <a:r>
              <a:rPr lang="en-US" dirty="0"/>
              <a:t>)</a:t>
            </a:r>
          </a:p>
          <a:p>
            <a:pPr lvl="1"/>
            <a:r>
              <a:rPr lang="en-US" dirty="0"/>
              <a:t>Splice junction detection is most affected by read length</a:t>
            </a:r>
          </a:p>
          <a:p>
            <a:pPr lvl="1"/>
            <a:endParaRPr lang="en-US" dirty="0"/>
          </a:p>
          <a:p>
            <a:r>
              <a:rPr lang="en-US" dirty="0"/>
              <a:t>Long reads provide minimal to no advantage for differential gene expression(</a:t>
            </a:r>
            <a:r>
              <a:rPr lang="en-US" dirty="0">
                <a:solidFill>
                  <a:srgbClr val="FF0000"/>
                </a:solidFill>
              </a:rPr>
              <a:t>??</a:t>
            </a:r>
            <a:r>
              <a:rPr lang="en-US" dirty="0"/>
              <a:t>).</a:t>
            </a:r>
          </a:p>
          <a:p>
            <a:pPr lvl="1"/>
            <a:r>
              <a:rPr lang="en-US" dirty="0"/>
              <a:t>May be for quantifying transcript isoforms and  gene families</a:t>
            </a:r>
          </a:p>
          <a:p>
            <a:pPr lvl="1"/>
            <a:endParaRPr lang="en-US" dirty="0"/>
          </a:p>
        </p:txBody>
      </p:sp>
      <p:sp>
        <p:nvSpPr>
          <p:cNvPr id="5" name="TextBox 4">
            <a:extLst>
              <a:ext uri="{FF2B5EF4-FFF2-40B4-BE49-F238E27FC236}">
                <a16:creationId xmlns:a16="http://schemas.microsoft.com/office/drawing/2014/main" id="{C602DB7C-6AC6-934C-849E-344DE874434C}"/>
              </a:ext>
            </a:extLst>
          </p:cNvPr>
          <p:cNvSpPr txBox="1"/>
          <p:nvPr/>
        </p:nvSpPr>
        <p:spPr>
          <a:xfrm>
            <a:off x="4988012" y="5498756"/>
            <a:ext cx="7203988" cy="738664"/>
          </a:xfrm>
          <a:prstGeom prst="rect">
            <a:avLst/>
          </a:prstGeom>
          <a:noFill/>
        </p:spPr>
        <p:txBody>
          <a:bodyPr wrap="square" rtlCol="0">
            <a:spAutoFit/>
          </a:bodyPr>
          <a:lstStyle/>
          <a:p>
            <a:r>
              <a:rPr lang="en-US" sz="1400" dirty="0"/>
              <a:t>The impact of read length on quantification of differentially expressed genes and splice junction detection</a:t>
            </a:r>
          </a:p>
          <a:p>
            <a:r>
              <a:rPr lang="en-US" sz="1400" dirty="0"/>
              <a:t>Genome Biol. 2015; 16(1): 131.</a:t>
            </a:r>
          </a:p>
        </p:txBody>
      </p:sp>
    </p:spTree>
    <p:extLst>
      <p:ext uri="{BB962C8B-B14F-4D97-AF65-F5344CB8AC3E}">
        <p14:creationId xmlns:p14="http://schemas.microsoft.com/office/powerpoint/2010/main" val="1280777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39B79-DE40-8142-9AC3-384C280BE290}"/>
              </a:ext>
            </a:extLst>
          </p:cNvPr>
          <p:cNvSpPr>
            <a:spLocks noGrp="1"/>
          </p:cNvSpPr>
          <p:nvPr>
            <p:ph type="title"/>
          </p:nvPr>
        </p:nvSpPr>
        <p:spPr>
          <a:xfrm>
            <a:off x="2231136" y="186216"/>
            <a:ext cx="7729728" cy="616973"/>
          </a:xfrm>
        </p:spPr>
        <p:txBody>
          <a:bodyPr>
            <a:normAutofit fontScale="90000"/>
          </a:bodyPr>
          <a:lstStyle/>
          <a:p>
            <a:r>
              <a:rPr lang="en-US" dirty="0"/>
              <a:t>Sequencing Depth</a:t>
            </a:r>
          </a:p>
        </p:txBody>
      </p:sp>
      <p:sp>
        <p:nvSpPr>
          <p:cNvPr id="3" name="Content Placeholder 2">
            <a:extLst>
              <a:ext uri="{FF2B5EF4-FFF2-40B4-BE49-F238E27FC236}">
                <a16:creationId xmlns:a16="http://schemas.microsoft.com/office/drawing/2014/main" id="{210625AC-16B7-C74A-A8F7-177AFB439095}"/>
              </a:ext>
            </a:extLst>
          </p:cNvPr>
          <p:cNvSpPr>
            <a:spLocks noGrp="1"/>
          </p:cNvSpPr>
          <p:nvPr>
            <p:ph idx="1"/>
          </p:nvPr>
        </p:nvSpPr>
        <p:spPr>
          <a:xfrm>
            <a:off x="958388" y="1340585"/>
            <a:ext cx="11233611" cy="3676258"/>
          </a:xfrm>
        </p:spPr>
        <p:txBody>
          <a:bodyPr>
            <a:normAutofit/>
          </a:bodyPr>
          <a:lstStyle/>
          <a:p>
            <a:r>
              <a:rPr lang="en-US" dirty="0"/>
              <a:t>Sequencing depth is an important consideration with RNA‐</a:t>
            </a:r>
            <a:r>
              <a:rPr lang="en-US" dirty="0" err="1"/>
              <a:t>seq</a:t>
            </a:r>
            <a:r>
              <a:rPr lang="en-US" dirty="0"/>
              <a:t> experiments. </a:t>
            </a:r>
          </a:p>
          <a:p>
            <a:r>
              <a:rPr lang="en-US" dirty="0"/>
              <a:t>a library size of respectively 10 and 20 M reads per sample is the minimum threshold for an effective DE analysis. </a:t>
            </a:r>
          </a:p>
          <a:p>
            <a:r>
              <a:rPr lang="en-US" dirty="0"/>
              <a:t>Wang et al. found a significant increase in correlation between gene transcripts observed and number of sequence reads generated when increasing sequencing depth from 1.6 to 10 million reads after which the gains plateau – 10 million reads detected about 80% of the annotated chicken transcripts.</a:t>
            </a:r>
          </a:p>
          <a:p>
            <a:r>
              <a:rPr lang="en-US" dirty="0"/>
              <a:t>Higher coverage of the genome is not as important as the quality of the input RNA-</a:t>
            </a:r>
            <a:r>
              <a:rPr lang="en-US" dirty="0" err="1"/>
              <a:t>Seq</a:t>
            </a:r>
            <a:r>
              <a:rPr lang="en-US" dirty="0"/>
              <a:t> data.</a:t>
            </a:r>
          </a:p>
          <a:p>
            <a:r>
              <a:rPr lang="en-US" dirty="0"/>
              <a:t>30-50M reads deeper transcript assembly or splicing. </a:t>
            </a:r>
          </a:p>
          <a:p>
            <a:pPr lvl="1"/>
            <a:r>
              <a:rPr lang="en-US" dirty="0"/>
              <a:t>A comparison across non-model animals suggests an optimal sequencing depth for de </a:t>
            </a:r>
            <a:r>
              <a:rPr lang="en-US" dirty="0" err="1"/>
              <a:t>novotranscriptome</a:t>
            </a:r>
            <a:r>
              <a:rPr lang="en-US" dirty="0"/>
              <a:t> assembly. BMC Genomics2013,14:167</a:t>
            </a:r>
          </a:p>
          <a:p>
            <a:endParaRPr lang="en-US" dirty="0"/>
          </a:p>
          <a:p>
            <a:pPr lvl="1"/>
            <a:endParaRPr lang="en-US" dirty="0"/>
          </a:p>
        </p:txBody>
      </p:sp>
    </p:spTree>
    <p:extLst>
      <p:ext uri="{BB962C8B-B14F-4D97-AF65-F5344CB8AC3E}">
        <p14:creationId xmlns:p14="http://schemas.microsoft.com/office/powerpoint/2010/main" val="1304513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84FD2-9AEF-2946-A91E-D8C21330616A}"/>
              </a:ext>
            </a:extLst>
          </p:cNvPr>
          <p:cNvSpPr>
            <a:spLocks noGrp="1"/>
          </p:cNvSpPr>
          <p:nvPr>
            <p:ph type="title"/>
          </p:nvPr>
        </p:nvSpPr>
        <p:spPr>
          <a:xfrm>
            <a:off x="1848076" y="91996"/>
            <a:ext cx="7729728" cy="698836"/>
          </a:xfrm>
        </p:spPr>
        <p:txBody>
          <a:bodyPr>
            <a:normAutofit fontScale="90000"/>
          </a:bodyPr>
          <a:lstStyle/>
          <a:p>
            <a:r>
              <a:rPr lang="en-US" dirty="0"/>
              <a:t>Library Type</a:t>
            </a:r>
          </a:p>
        </p:txBody>
      </p:sp>
      <p:sp>
        <p:nvSpPr>
          <p:cNvPr id="3" name="Content Placeholder 2">
            <a:extLst>
              <a:ext uri="{FF2B5EF4-FFF2-40B4-BE49-F238E27FC236}">
                <a16:creationId xmlns:a16="http://schemas.microsoft.com/office/drawing/2014/main" id="{B919FB02-D310-4645-A3EB-1C0EE0E9DF6D}"/>
              </a:ext>
            </a:extLst>
          </p:cNvPr>
          <p:cNvSpPr>
            <a:spLocks noGrp="1"/>
          </p:cNvSpPr>
          <p:nvPr>
            <p:ph idx="1"/>
          </p:nvPr>
        </p:nvSpPr>
        <p:spPr>
          <a:xfrm>
            <a:off x="1724508" y="2540995"/>
            <a:ext cx="9285362" cy="3711523"/>
          </a:xfrm>
        </p:spPr>
        <p:txBody>
          <a:bodyPr>
            <a:normAutofit/>
          </a:bodyPr>
          <a:lstStyle/>
          <a:p>
            <a:r>
              <a:rPr lang="en-US" dirty="0"/>
              <a:t>Pair-end would help for: </a:t>
            </a:r>
          </a:p>
          <a:p>
            <a:pPr lvl="1"/>
            <a:r>
              <a:rPr lang="en-US" dirty="0"/>
              <a:t>Sequence alignment </a:t>
            </a:r>
          </a:p>
          <a:p>
            <a:pPr lvl="1"/>
            <a:r>
              <a:rPr lang="en-US" dirty="0"/>
              <a:t>Alternative splicing detection </a:t>
            </a:r>
          </a:p>
          <a:p>
            <a:pPr lvl="1"/>
            <a:r>
              <a:rPr lang="en-US" dirty="0"/>
              <a:t>Fusion gene detection </a:t>
            </a:r>
          </a:p>
          <a:p>
            <a:r>
              <a:rPr lang="en-US" dirty="0"/>
              <a:t>Single end sequencing is sufficient if the goal is only differential expression for known transcriptome.</a:t>
            </a:r>
          </a:p>
          <a:p>
            <a:pPr lvl="1"/>
            <a:r>
              <a:rPr lang="en-US" dirty="0"/>
              <a:t>SE reads recover junctions fairly well and that short reads are sufficient for unique mapping. </a:t>
            </a:r>
          </a:p>
          <a:p>
            <a:endParaRPr lang="en-US" dirty="0"/>
          </a:p>
          <a:p>
            <a:endParaRPr lang="en-US" dirty="0"/>
          </a:p>
        </p:txBody>
      </p:sp>
      <p:cxnSp>
        <p:nvCxnSpPr>
          <p:cNvPr id="4" name="Connecteur droit 47">
            <a:extLst>
              <a:ext uri="{FF2B5EF4-FFF2-40B4-BE49-F238E27FC236}">
                <a16:creationId xmlns:a16="http://schemas.microsoft.com/office/drawing/2014/main" id="{2A135676-D4DE-3849-96AE-0AA24F67E435}"/>
              </a:ext>
            </a:extLst>
          </p:cNvPr>
          <p:cNvCxnSpPr>
            <a:cxnSpLocks noChangeShapeType="1"/>
          </p:cNvCxnSpPr>
          <p:nvPr/>
        </p:nvCxnSpPr>
        <p:spPr bwMode="auto">
          <a:xfrm>
            <a:off x="3369921" y="1414761"/>
            <a:ext cx="2128837" cy="0"/>
          </a:xfrm>
          <a:prstGeom prst="line">
            <a:avLst/>
          </a:prstGeom>
          <a:noFill/>
          <a:ln w="25400">
            <a:solidFill>
              <a:schemeClr val="accent1"/>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5" name="Connecteur droit 50">
            <a:extLst>
              <a:ext uri="{FF2B5EF4-FFF2-40B4-BE49-F238E27FC236}">
                <a16:creationId xmlns:a16="http://schemas.microsoft.com/office/drawing/2014/main" id="{07FD204B-FB89-464F-9957-A1E14E437BC8}"/>
              </a:ext>
            </a:extLst>
          </p:cNvPr>
          <p:cNvCxnSpPr>
            <a:cxnSpLocks noChangeShapeType="1"/>
          </p:cNvCxnSpPr>
          <p:nvPr/>
        </p:nvCxnSpPr>
        <p:spPr bwMode="auto">
          <a:xfrm>
            <a:off x="3365158" y="1302048"/>
            <a:ext cx="671513" cy="0"/>
          </a:xfrm>
          <a:prstGeom prst="line">
            <a:avLst/>
          </a:prstGeom>
          <a:noFill/>
          <a:ln w="25400">
            <a:solidFill>
              <a:srgbClr val="FF0000"/>
            </a:solidFill>
            <a:round/>
            <a:headEnd/>
            <a:tailEnd type="triangle"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6" name="Connecteur droit 54">
            <a:extLst>
              <a:ext uri="{FF2B5EF4-FFF2-40B4-BE49-F238E27FC236}">
                <a16:creationId xmlns:a16="http://schemas.microsoft.com/office/drawing/2014/main" id="{013B13AE-3F37-C945-BAF0-4EBA6E4F0A20}"/>
              </a:ext>
            </a:extLst>
          </p:cNvPr>
          <p:cNvCxnSpPr>
            <a:cxnSpLocks noChangeShapeType="1"/>
          </p:cNvCxnSpPr>
          <p:nvPr/>
        </p:nvCxnSpPr>
        <p:spPr bwMode="auto">
          <a:xfrm>
            <a:off x="5835307" y="1414761"/>
            <a:ext cx="2128838" cy="0"/>
          </a:xfrm>
          <a:prstGeom prst="line">
            <a:avLst/>
          </a:prstGeom>
          <a:noFill/>
          <a:ln w="25400">
            <a:solidFill>
              <a:schemeClr val="accent1"/>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7" name="Connecteur droit 55">
            <a:extLst>
              <a:ext uri="{FF2B5EF4-FFF2-40B4-BE49-F238E27FC236}">
                <a16:creationId xmlns:a16="http://schemas.microsoft.com/office/drawing/2014/main" id="{B139AA9A-C167-1841-80A4-2A3DD4EF35CF}"/>
              </a:ext>
            </a:extLst>
          </p:cNvPr>
          <p:cNvCxnSpPr>
            <a:cxnSpLocks noChangeShapeType="1"/>
          </p:cNvCxnSpPr>
          <p:nvPr/>
        </p:nvCxnSpPr>
        <p:spPr bwMode="auto">
          <a:xfrm>
            <a:off x="5801970" y="1294111"/>
            <a:ext cx="671512" cy="0"/>
          </a:xfrm>
          <a:prstGeom prst="line">
            <a:avLst/>
          </a:prstGeom>
          <a:noFill/>
          <a:ln w="25400">
            <a:solidFill>
              <a:srgbClr val="FF0000"/>
            </a:solidFill>
            <a:round/>
            <a:headEnd/>
            <a:tailEnd type="triangle"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8" name="Connecteur droit 56">
            <a:extLst>
              <a:ext uri="{FF2B5EF4-FFF2-40B4-BE49-F238E27FC236}">
                <a16:creationId xmlns:a16="http://schemas.microsoft.com/office/drawing/2014/main" id="{9100B196-8EFA-4E4B-988F-9803C84ADB21}"/>
              </a:ext>
            </a:extLst>
          </p:cNvPr>
          <p:cNvCxnSpPr>
            <a:cxnSpLocks noChangeShapeType="1"/>
          </p:cNvCxnSpPr>
          <p:nvPr/>
        </p:nvCxnSpPr>
        <p:spPr bwMode="auto">
          <a:xfrm>
            <a:off x="7238658" y="1294111"/>
            <a:ext cx="671513" cy="0"/>
          </a:xfrm>
          <a:prstGeom prst="line">
            <a:avLst/>
          </a:prstGeom>
          <a:noFill/>
          <a:ln w="25400">
            <a:solidFill>
              <a:srgbClr val="FF0000"/>
            </a:solidFill>
            <a:round/>
            <a:headEnd type="triangle" w="med" len="me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9" name="ZoneTexte 57">
            <a:extLst>
              <a:ext uri="{FF2B5EF4-FFF2-40B4-BE49-F238E27FC236}">
                <a16:creationId xmlns:a16="http://schemas.microsoft.com/office/drawing/2014/main" id="{27407E76-0790-A240-BB35-893A2FF5ADD8}"/>
              </a:ext>
            </a:extLst>
          </p:cNvPr>
          <p:cNvSpPr txBox="1">
            <a:spLocks noChangeArrowheads="1"/>
          </p:cNvSpPr>
          <p:nvPr/>
        </p:nvSpPr>
        <p:spPr bwMode="auto">
          <a:xfrm>
            <a:off x="3211171" y="1663394"/>
            <a:ext cx="2287587" cy="3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fr-FR" altLang="en-US" sz="1400" dirty="0"/>
              <a:t>Single End</a:t>
            </a:r>
          </a:p>
        </p:txBody>
      </p:sp>
      <p:sp>
        <p:nvSpPr>
          <p:cNvPr id="10" name="ZoneTexte 58">
            <a:extLst>
              <a:ext uri="{FF2B5EF4-FFF2-40B4-BE49-F238E27FC236}">
                <a16:creationId xmlns:a16="http://schemas.microsoft.com/office/drawing/2014/main" id="{39FB4149-687D-F641-A196-724F94739767}"/>
              </a:ext>
            </a:extLst>
          </p:cNvPr>
          <p:cNvSpPr txBox="1">
            <a:spLocks noChangeArrowheads="1"/>
          </p:cNvSpPr>
          <p:nvPr/>
        </p:nvSpPr>
        <p:spPr bwMode="auto">
          <a:xfrm>
            <a:off x="5835307" y="1656431"/>
            <a:ext cx="228758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fr-FR" altLang="en-US" sz="1400" dirty="0" err="1"/>
              <a:t>Paired</a:t>
            </a:r>
            <a:r>
              <a:rPr lang="fr-FR" altLang="en-US" sz="1400" dirty="0"/>
              <a:t> End</a:t>
            </a:r>
          </a:p>
          <a:p>
            <a:pPr eaLnBrk="1" hangingPunct="1"/>
            <a:r>
              <a:rPr lang="fr-FR" altLang="en-US" sz="1400" dirty="0" err="1"/>
              <a:t>Ins</a:t>
            </a:r>
            <a:r>
              <a:rPr lang="fr-FR" altLang="en-US" sz="1400" dirty="0"/>
              <a:t>: 200-500 </a:t>
            </a:r>
            <a:r>
              <a:rPr lang="fr-FR" altLang="en-US" sz="1400" dirty="0" err="1"/>
              <a:t>bp</a:t>
            </a:r>
            <a:r>
              <a:rPr lang="fr-FR" altLang="en-US" sz="1400" dirty="0"/>
              <a:t> </a:t>
            </a:r>
          </a:p>
        </p:txBody>
      </p:sp>
    </p:spTree>
    <p:extLst>
      <p:ext uri="{BB962C8B-B14F-4D97-AF65-F5344CB8AC3E}">
        <p14:creationId xmlns:p14="http://schemas.microsoft.com/office/powerpoint/2010/main" val="3029218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EA406-6623-F146-8E43-C1441FC70A80}"/>
              </a:ext>
            </a:extLst>
          </p:cNvPr>
          <p:cNvSpPr>
            <a:spLocks noGrp="1"/>
          </p:cNvSpPr>
          <p:nvPr>
            <p:ph type="title"/>
          </p:nvPr>
        </p:nvSpPr>
        <p:spPr>
          <a:xfrm>
            <a:off x="2045784" y="272713"/>
            <a:ext cx="7729728" cy="728184"/>
          </a:xfrm>
        </p:spPr>
        <p:txBody>
          <a:bodyPr>
            <a:normAutofit fontScale="90000"/>
          </a:bodyPr>
          <a:lstStyle/>
          <a:p>
            <a:r>
              <a:rPr lang="en-GB" altLang="en-US" dirty="0">
                <a:ea typeface="ＭＳ Ｐゴシック" panose="020B0600070205080204" pitchFamily="34" charset="-128"/>
              </a:rPr>
              <a:t>Directional (strand specific) sequencing </a:t>
            </a:r>
            <a:endParaRPr lang="en-US" dirty="0"/>
          </a:p>
        </p:txBody>
      </p:sp>
      <p:sp>
        <p:nvSpPr>
          <p:cNvPr id="3" name="Content Placeholder 2">
            <a:extLst>
              <a:ext uri="{FF2B5EF4-FFF2-40B4-BE49-F238E27FC236}">
                <a16:creationId xmlns:a16="http://schemas.microsoft.com/office/drawing/2014/main" id="{6D230383-54A8-1344-851D-418BE4023DCF}"/>
              </a:ext>
            </a:extLst>
          </p:cNvPr>
          <p:cNvSpPr>
            <a:spLocks noGrp="1"/>
          </p:cNvSpPr>
          <p:nvPr>
            <p:ph idx="1"/>
          </p:nvPr>
        </p:nvSpPr>
        <p:spPr>
          <a:xfrm>
            <a:off x="2045784" y="1155231"/>
            <a:ext cx="7729728" cy="1254335"/>
          </a:xfrm>
        </p:spPr>
        <p:txBody>
          <a:bodyPr/>
          <a:lstStyle/>
          <a:p>
            <a:r>
              <a:rPr lang="en-US" dirty="0"/>
              <a:t>Illumina protocol utilizes different adapters ligated to 5’ and 3’ ends of RNA sequence.</a:t>
            </a:r>
          </a:p>
          <a:p>
            <a:pPr lvl="1"/>
            <a:r>
              <a:rPr lang="en-US" dirty="0"/>
              <a:t>Preserves orientation of RNA after reverse transcription </a:t>
            </a:r>
          </a:p>
          <a:p>
            <a:endParaRPr lang="en-US" dirty="0"/>
          </a:p>
          <a:p>
            <a:endParaRPr lang="en-US" dirty="0"/>
          </a:p>
        </p:txBody>
      </p:sp>
      <p:pic>
        <p:nvPicPr>
          <p:cNvPr id="5" name="Picture 4">
            <a:extLst>
              <a:ext uri="{FF2B5EF4-FFF2-40B4-BE49-F238E27FC236}">
                <a16:creationId xmlns:a16="http://schemas.microsoft.com/office/drawing/2014/main" id="{BA53332C-90AD-EE4B-ACF3-363E52D006F8}"/>
              </a:ext>
            </a:extLst>
          </p:cNvPr>
          <p:cNvPicPr>
            <a:picLocks noChangeAspect="1"/>
          </p:cNvPicPr>
          <p:nvPr/>
        </p:nvPicPr>
        <p:blipFill>
          <a:blip r:embed="rId3"/>
          <a:stretch>
            <a:fillRect/>
          </a:stretch>
        </p:blipFill>
        <p:spPr>
          <a:xfrm>
            <a:off x="744922" y="2273642"/>
            <a:ext cx="2791805" cy="4263081"/>
          </a:xfrm>
          <a:prstGeom prst="rect">
            <a:avLst/>
          </a:prstGeom>
        </p:spPr>
      </p:pic>
      <p:pic>
        <p:nvPicPr>
          <p:cNvPr id="6" name="Picture 1" descr="12864_2015_1876_Fig1_HTML.gif">
            <a:extLst>
              <a:ext uri="{FF2B5EF4-FFF2-40B4-BE49-F238E27FC236}">
                <a16:creationId xmlns:a16="http://schemas.microsoft.com/office/drawing/2014/main" id="{0A806CA8-AEC9-5040-AB5C-F44EE694712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736912" y="2563900"/>
            <a:ext cx="4038600" cy="2322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Espace réservé du contenu 2">
            <a:extLst>
              <a:ext uri="{FF2B5EF4-FFF2-40B4-BE49-F238E27FC236}">
                <a16:creationId xmlns:a16="http://schemas.microsoft.com/office/drawing/2014/main" id="{8DAFD9EA-5761-0F44-8366-A704B5E7EF1E}"/>
              </a:ext>
            </a:extLst>
          </p:cNvPr>
          <p:cNvSpPr txBox="1">
            <a:spLocks/>
          </p:cNvSpPr>
          <p:nvPr/>
        </p:nvSpPr>
        <p:spPr bwMode="auto">
          <a:xfrm>
            <a:off x="4154444" y="5214852"/>
            <a:ext cx="822960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defTabSz="457200">
              <a:lnSpc>
                <a:spcPct val="95000"/>
              </a:lnSpc>
              <a:spcBef>
                <a:spcPct val="20000"/>
              </a:spcBef>
              <a:buClr>
                <a:schemeClr val="hlink"/>
              </a:buClr>
              <a:buSzPct val="85000"/>
              <a:buFont typeface="Arial" panose="020B0604020202020204" pitchFamily="34" charset="0"/>
              <a:buChar char="&gt;"/>
              <a:defRPr sz="2200">
                <a:solidFill>
                  <a:srgbClr val="333333"/>
                </a:solidFill>
                <a:latin typeface="Arial" panose="020B0604020202020204" pitchFamily="34" charset="0"/>
                <a:ea typeface="ＭＳ Ｐゴシック" panose="020B0600070205080204" pitchFamily="34" charset="-128"/>
              </a:defRPr>
            </a:lvl1pPr>
            <a:lvl2pPr marL="742950" indent="-285750" defTabSz="457200">
              <a:lnSpc>
                <a:spcPct val="95000"/>
              </a:lnSpc>
              <a:spcBef>
                <a:spcPct val="20000"/>
              </a:spcBef>
              <a:buFont typeface="Arial" panose="020B0604020202020204" pitchFamily="34" charset="0"/>
              <a:buChar char="—"/>
              <a:defRPr sz="2000">
                <a:solidFill>
                  <a:srgbClr val="333333"/>
                </a:solidFill>
                <a:latin typeface="Arial" panose="020B0604020202020204" pitchFamily="34" charset="0"/>
                <a:ea typeface="ＭＳ Ｐゴシック" panose="020B0600070205080204" pitchFamily="34" charset="-128"/>
              </a:defRPr>
            </a:lvl2pPr>
            <a:lvl3pPr marL="1143000" indent="-228600" defTabSz="457200">
              <a:lnSpc>
                <a:spcPct val="95000"/>
              </a:lnSpc>
              <a:spcBef>
                <a:spcPct val="20000"/>
              </a:spcBef>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3pPr>
            <a:lvl4pPr marL="1600200" indent="-228600" defTabSz="457200">
              <a:lnSpc>
                <a:spcPct val="95000"/>
              </a:lnSpc>
              <a:spcBef>
                <a:spcPct val="20000"/>
              </a:spcBef>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4pPr>
            <a:lvl5pPr marL="2057400" indent="-228600" defTabSz="457200">
              <a:lnSpc>
                <a:spcPct val="95000"/>
              </a:lnSpc>
              <a:spcBef>
                <a:spcPct val="20000"/>
              </a:spcBef>
              <a:buClr>
                <a:schemeClr val="tx1"/>
              </a:buClr>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5pPr>
            <a:lvl6pPr marL="2514600" indent="-228600" defTabSz="457200" eaLnBrk="0" fontAlgn="base" hangingPunct="0">
              <a:lnSpc>
                <a:spcPct val="95000"/>
              </a:lnSpc>
              <a:spcBef>
                <a:spcPct val="20000"/>
              </a:spcBef>
              <a:spcAft>
                <a:spcPct val="0"/>
              </a:spcAft>
              <a:buClr>
                <a:schemeClr val="tx1"/>
              </a:buClr>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6pPr>
            <a:lvl7pPr marL="2971800" indent="-228600" defTabSz="457200" eaLnBrk="0" fontAlgn="base" hangingPunct="0">
              <a:lnSpc>
                <a:spcPct val="95000"/>
              </a:lnSpc>
              <a:spcBef>
                <a:spcPct val="20000"/>
              </a:spcBef>
              <a:spcAft>
                <a:spcPct val="0"/>
              </a:spcAft>
              <a:buClr>
                <a:schemeClr val="tx1"/>
              </a:buClr>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7pPr>
            <a:lvl8pPr marL="3429000" indent="-228600" defTabSz="457200" eaLnBrk="0" fontAlgn="base" hangingPunct="0">
              <a:lnSpc>
                <a:spcPct val="95000"/>
              </a:lnSpc>
              <a:spcBef>
                <a:spcPct val="20000"/>
              </a:spcBef>
              <a:spcAft>
                <a:spcPct val="0"/>
              </a:spcAft>
              <a:buClr>
                <a:schemeClr val="tx1"/>
              </a:buClr>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8pPr>
            <a:lvl9pPr marL="3886200" indent="-228600" defTabSz="457200" eaLnBrk="0" fontAlgn="base" hangingPunct="0">
              <a:lnSpc>
                <a:spcPct val="95000"/>
              </a:lnSpc>
              <a:spcBef>
                <a:spcPct val="20000"/>
              </a:spcBef>
              <a:spcAft>
                <a:spcPct val="0"/>
              </a:spcAft>
              <a:buClr>
                <a:schemeClr val="tx1"/>
              </a:buClr>
              <a:buSzPct val="85000"/>
              <a:buFont typeface="Arial" panose="020B0604020202020204" pitchFamily="34" charset="0"/>
              <a:buChar char="–"/>
              <a:defRPr>
                <a:solidFill>
                  <a:srgbClr val="333333"/>
                </a:solidFill>
                <a:latin typeface="Arial" panose="020B0604020202020204" pitchFamily="34" charset="0"/>
                <a:ea typeface="ＭＳ Ｐゴシック" panose="020B0600070205080204" pitchFamily="34" charset="-128"/>
              </a:defRPr>
            </a:lvl9pPr>
          </a:lstStyle>
          <a:p>
            <a:pPr eaLnBrk="1" hangingPunct="1">
              <a:lnSpc>
                <a:spcPct val="100000"/>
              </a:lnSpc>
              <a:buClrTx/>
              <a:buSzTx/>
              <a:buFont typeface="Arial" panose="020B0604020202020204" pitchFamily="34" charset="0"/>
              <a:buChar char="•"/>
            </a:pPr>
            <a:r>
              <a:rPr lang="fr-FR" altLang="en-US" sz="1800" dirty="0">
                <a:solidFill>
                  <a:schemeClr val="tx1"/>
                </a:solidFill>
                <a:latin typeface="+mn-lt"/>
              </a:rPr>
              <a:t>Can </a:t>
            </a:r>
            <a:r>
              <a:rPr lang="fr-FR" altLang="en-US" sz="1800" dirty="0" err="1">
                <a:solidFill>
                  <a:schemeClr val="tx1"/>
                </a:solidFill>
                <a:latin typeface="+mn-lt"/>
              </a:rPr>
              <a:t>inform</a:t>
            </a:r>
            <a:r>
              <a:rPr lang="fr-FR" altLang="en-US" sz="1800" dirty="0">
                <a:solidFill>
                  <a:schemeClr val="tx1"/>
                </a:solidFill>
                <a:latin typeface="+mn-lt"/>
              </a:rPr>
              <a:t> </a:t>
            </a:r>
            <a:r>
              <a:rPr lang="fr-FR" altLang="en-US" sz="1800" dirty="0" err="1">
                <a:solidFill>
                  <a:schemeClr val="tx1"/>
                </a:solidFill>
                <a:latin typeface="+mn-lt"/>
              </a:rPr>
              <a:t>alignment</a:t>
            </a:r>
            <a:r>
              <a:rPr lang="fr-FR" altLang="en-US" sz="1800" dirty="0">
                <a:solidFill>
                  <a:schemeClr val="tx1"/>
                </a:solidFill>
                <a:latin typeface="+mn-lt"/>
              </a:rPr>
              <a:t> to </a:t>
            </a:r>
            <a:r>
              <a:rPr lang="fr-FR" altLang="en-US" sz="1800" dirty="0" err="1">
                <a:solidFill>
                  <a:schemeClr val="tx1"/>
                </a:solidFill>
                <a:latin typeface="+mn-lt"/>
              </a:rPr>
              <a:t>genome</a:t>
            </a:r>
            <a:endParaRPr lang="fr-FR" altLang="en-US" sz="1800" dirty="0">
              <a:solidFill>
                <a:schemeClr val="tx1"/>
              </a:solidFill>
              <a:latin typeface="+mn-lt"/>
            </a:endParaRPr>
          </a:p>
          <a:p>
            <a:pPr lvl="1" eaLnBrk="1" hangingPunct="1">
              <a:lnSpc>
                <a:spcPct val="100000"/>
              </a:lnSpc>
              <a:buFont typeface="Arial" panose="020B0604020202020204" pitchFamily="34" charset="0"/>
              <a:buChar char="–"/>
            </a:pPr>
            <a:r>
              <a:rPr lang="fr-FR" altLang="en-US" sz="1800" dirty="0" err="1">
                <a:solidFill>
                  <a:schemeClr val="tx1"/>
                </a:solidFill>
                <a:latin typeface="+mn-lt"/>
              </a:rPr>
              <a:t>Determine</a:t>
            </a:r>
            <a:r>
              <a:rPr lang="fr-FR" altLang="en-US" sz="1800" dirty="0">
                <a:solidFill>
                  <a:schemeClr val="tx1"/>
                </a:solidFill>
                <a:latin typeface="+mn-lt"/>
              </a:rPr>
              <a:t> </a:t>
            </a:r>
            <a:r>
              <a:rPr lang="fr-FR" altLang="en-US" sz="1800" dirty="0" err="1">
                <a:solidFill>
                  <a:schemeClr val="tx1"/>
                </a:solidFill>
                <a:latin typeface="+mn-lt"/>
              </a:rPr>
              <a:t>which</a:t>
            </a:r>
            <a:r>
              <a:rPr lang="fr-FR" altLang="en-US" sz="1800" dirty="0">
                <a:solidFill>
                  <a:schemeClr val="tx1"/>
                </a:solidFill>
                <a:latin typeface="+mn-lt"/>
              </a:rPr>
              <a:t> </a:t>
            </a:r>
            <a:r>
              <a:rPr lang="fr-FR" altLang="en-US" sz="1800" dirty="0" err="1">
                <a:solidFill>
                  <a:schemeClr val="tx1"/>
                </a:solidFill>
                <a:latin typeface="+mn-lt"/>
              </a:rPr>
              <a:t>genomic</a:t>
            </a:r>
            <a:r>
              <a:rPr lang="fr-FR" altLang="en-US" sz="1800" dirty="0">
                <a:solidFill>
                  <a:schemeClr val="tx1"/>
                </a:solidFill>
                <a:latin typeface="+mn-lt"/>
              </a:rPr>
              <a:t> DNA </a:t>
            </a:r>
            <a:r>
              <a:rPr lang="fr-FR" altLang="en-US" sz="1800" dirty="0" err="1">
                <a:solidFill>
                  <a:schemeClr val="tx1"/>
                </a:solidFill>
                <a:latin typeface="+mn-lt"/>
              </a:rPr>
              <a:t>strand</a:t>
            </a:r>
            <a:r>
              <a:rPr lang="fr-FR" altLang="en-US" sz="1800" dirty="0">
                <a:solidFill>
                  <a:schemeClr val="tx1"/>
                </a:solidFill>
                <a:latin typeface="+mn-lt"/>
              </a:rPr>
              <a:t> </a:t>
            </a:r>
            <a:r>
              <a:rPr lang="fr-FR" altLang="en-US" sz="1800" dirty="0" err="1">
                <a:solidFill>
                  <a:schemeClr val="tx1"/>
                </a:solidFill>
                <a:latin typeface="+mn-lt"/>
              </a:rPr>
              <a:t>is</a:t>
            </a:r>
            <a:r>
              <a:rPr lang="fr-FR" altLang="en-US" sz="1800" dirty="0">
                <a:solidFill>
                  <a:schemeClr val="tx1"/>
                </a:solidFill>
                <a:latin typeface="+mn-lt"/>
              </a:rPr>
              <a:t> </a:t>
            </a:r>
            <a:r>
              <a:rPr lang="fr-FR" altLang="en-US" sz="1800" dirty="0" err="1">
                <a:solidFill>
                  <a:schemeClr val="tx1"/>
                </a:solidFill>
                <a:latin typeface="+mn-lt"/>
              </a:rPr>
              <a:t>transcribed</a:t>
            </a:r>
            <a:endParaRPr lang="fr-FR" altLang="en-US" sz="1800" dirty="0">
              <a:solidFill>
                <a:schemeClr val="tx1"/>
              </a:solidFill>
              <a:latin typeface="+mn-lt"/>
            </a:endParaRPr>
          </a:p>
          <a:p>
            <a:pPr lvl="1" eaLnBrk="1" hangingPunct="1">
              <a:lnSpc>
                <a:spcPct val="100000"/>
              </a:lnSpc>
              <a:buFont typeface="Arial" panose="020B0604020202020204" pitchFamily="34" charset="0"/>
              <a:buChar char="–"/>
            </a:pPr>
            <a:r>
              <a:rPr lang="fr-FR" altLang="en-US" sz="1800" dirty="0" err="1">
                <a:solidFill>
                  <a:schemeClr val="tx1"/>
                </a:solidFill>
                <a:latin typeface="+mn-lt"/>
              </a:rPr>
              <a:t>Identify</a:t>
            </a:r>
            <a:r>
              <a:rPr lang="fr-FR" altLang="en-US" sz="1800" dirty="0">
                <a:solidFill>
                  <a:schemeClr val="tx1"/>
                </a:solidFill>
                <a:latin typeface="+mn-lt"/>
              </a:rPr>
              <a:t> anti-</a:t>
            </a:r>
            <a:r>
              <a:rPr lang="fr-FR" altLang="en-US" sz="1800" dirty="0" err="1">
                <a:solidFill>
                  <a:schemeClr val="tx1"/>
                </a:solidFill>
                <a:latin typeface="+mn-lt"/>
              </a:rPr>
              <a:t>sense</a:t>
            </a:r>
            <a:r>
              <a:rPr lang="fr-FR" altLang="en-US" sz="1800" dirty="0">
                <a:solidFill>
                  <a:schemeClr val="tx1"/>
                </a:solidFill>
                <a:latin typeface="+mn-lt"/>
              </a:rPr>
              <a:t> </a:t>
            </a:r>
            <a:r>
              <a:rPr lang="fr-FR" altLang="en-US" sz="1800" dirty="0" err="1">
                <a:solidFill>
                  <a:schemeClr val="tx1"/>
                </a:solidFill>
                <a:latin typeface="+mn-lt"/>
              </a:rPr>
              <a:t>transcripts</a:t>
            </a:r>
            <a:endParaRPr lang="fr-FR" altLang="en-US" sz="1800" dirty="0">
              <a:solidFill>
                <a:schemeClr val="tx1"/>
              </a:solidFill>
              <a:latin typeface="+mn-lt"/>
            </a:endParaRPr>
          </a:p>
          <a:p>
            <a:pPr lvl="1" eaLnBrk="1" hangingPunct="1">
              <a:lnSpc>
                <a:spcPct val="100000"/>
              </a:lnSpc>
              <a:buFont typeface="Arial" panose="020B0604020202020204" pitchFamily="34" charset="0"/>
              <a:buChar char="–"/>
            </a:pPr>
            <a:r>
              <a:rPr lang="fr-FR" altLang="en-US" sz="1800" dirty="0" err="1">
                <a:solidFill>
                  <a:schemeClr val="tx1"/>
                </a:solidFill>
                <a:latin typeface="+mn-lt"/>
              </a:rPr>
              <a:t>Demarcate</a:t>
            </a:r>
            <a:r>
              <a:rPr lang="fr-FR" altLang="en-US" sz="1800" dirty="0">
                <a:solidFill>
                  <a:schemeClr val="tx1"/>
                </a:solidFill>
                <a:latin typeface="+mn-lt"/>
              </a:rPr>
              <a:t> </a:t>
            </a:r>
            <a:r>
              <a:rPr lang="fr-FR" altLang="en-US" sz="1800" dirty="0" err="1">
                <a:solidFill>
                  <a:schemeClr val="tx1"/>
                </a:solidFill>
                <a:latin typeface="+mn-lt"/>
              </a:rPr>
              <a:t>coding</a:t>
            </a:r>
            <a:r>
              <a:rPr lang="fr-FR" altLang="en-US" sz="1800" dirty="0">
                <a:solidFill>
                  <a:schemeClr val="tx1"/>
                </a:solidFill>
                <a:latin typeface="+mn-lt"/>
              </a:rPr>
              <a:t> </a:t>
            </a:r>
            <a:r>
              <a:rPr lang="fr-FR" altLang="en-US" sz="1800" dirty="0" err="1">
                <a:solidFill>
                  <a:schemeClr val="tx1"/>
                </a:solidFill>
                <a:latin typeface="+mn-lt"/>
              </a:rPr>
              <a:t>sequences</a:t>
            </a:r>
            <a:r>
              <a:rPr lang="fr-FR" altLang="en-US" sz="1800" dirty="0">
                <a:solidFill>
                  <a:schemeClr val="tx1"/>
                </a:solidFill>
                <a:latin typeface="+mn-lt"/>
              </a:rPr>
              <a:t> in microbes </a:t>
            </a:r>
            <a:r>
              <a:rPr lang="fr-FR" altLang="en-US" sz="1800" dirty="0" err="1">
                <a:solidFill>
                  <a:schemeClr val="tx1"/>
                </a:solidFill>
                <a:latin typeface="+mn-lt"/>
              </a:rPr>
              <a:t>with</a:t>
            </a:r>
            <a:r>
              <a:rPr lang="fr-FR" altLang="en-US" sz="1800" dirty="0">
                <a:solidFill>
                  <a:schemeClr val="tx1"/>
                </a:solidFill>
                <a:latin typeface="+mn-lt"/>
              </a:rPr>
              <a:t> </a:t>
            </a:r>
            <a:r>
              <a:rPr lang="fr-FR" altLang="en-US" sz="1800" dirty="0" err="1">
                <a:solidFill>
                  <a:schemeClr val="tx1"/>
                </a:solidFill>
                <a:latin typeface="+mn-lt"/>
              </a:rPr>
              <a:t>overlapping</a:t>
            </a:r>
            <a:r>
              <a:rPr lang="fr-FR" altLang="en-US" sz="1800" dirty="0">
                <a:solidFill>
                  <a:schemeClr val="tx1"/>
                </a:solidFill>
                <a:latin typeface="+mn-lt"/>
              </a:rPr>
              <a:t> </a:t>
            </a:r>
            <a:r>
              <a:rPr lang="fr-FR" altLang="en-US" sz="1800" dirty="0" err="1">
                <a:solidFill>
                  <a:schemeClr val="tx1"/>
                </a:solidFill>
                <a:latin typeface="+mn-lt"/>
              </a:rPr>
              <a:t>genes</a:t>
            </a:r>
            <a:r>
              <a:rPr lang="fr-FR" altLang="en-US" sz="1800" dirty="0">
                <a:solidFill>
                  <a:schemeClr val="tx1"/>
                </a:solidFill>
                <a:latin typeface="+mn-lt"/>
              </a:rPr>
              <a:t>. </a:t>
            </a:r>
          </a:p>
        </p:txBody>
      </p:sp>
    </p:spTree>
    <p:extLst>
      <p:ext uri="{BB962C8B-B14F-4D97-AF65-F5344CB8AC3E}">
        <p14:creationId xmlns:p14="http://schemas.microsoft.com/office/powerpoint/2010/main" val="2348387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44801-E1F5-A94C-95E4-46394689416D}"/>
              </a:ext>
            </a:extLst>
          </p:cNvPr>
          <p:cNvSpPr>
            <a:spLocks noGrp="1"/>
          </p:cNvSpPr>
          <p:nvPr>
            <p:ph type="title"/>
          </p:nvPr>
        </p:nvSpPr>
        <p:spPr>
          <a:xfrm>
            <a:off x="1971644" y="149146"/>
            <a:ext cx="7729728" cy="666400"/>
          </a:xfrm>
        </p:spPr>
        <p:txBody>
          <a:bodyPr>
            <a:normAutofit fontScale="90000"/>
          </a:bodyPr>
          <a:lstStyle/>
          <a:p>
            <a:r>
              <a:rPr lang="en-US" dirty="0"/>
              <a:t>Stranded RNA</a:t>
            </a:r>
          </a:p>
        </p:txBody>
      </p:sp>
      <p:sp>
        <p:nvSpPr>
          <p:cNvPr id="3" name="Content Placeholder 2">
            <a:extLst>
              <a:ext uri="{FF2B5EF4-FFF2-40B4-BE49-F238E27FC236}">
                <a16:creationId xmlns:a16="http://schemas.microsoft.com/office/drawing/2014/main" id="{E1E38F2C-AB3F-D446-B508-5D9AAA8CC2CD}"/>
              </a:ext>
            </a:extLst>
          </p:cNvPr>
          <p:cNvSpPr>
            <a:spLocks noGrp="1"/>
          </p:cNvSpPr>
          <p:nvPr>
            <p:ph idx="1"/>
          </p:nvPr>
        </p:nvSpPr>
        <p:spPr>
          <a:xfrm>
            <a:off x="1551513" y="4553341"/>
            <a:ext cx="9211221" cy="2094594"/>
          </a:xfrm>
        </p:spPr>
        <p:txBody>
          <a:bodyPr>
            <a:normAutofit fontScale="92500" lnSpcReduction="10000"/>
          </a:bodyPr>
          <a:lstStyle/>
          <a:p>
            <a:r>
              <a:rPr lang="en-US" dirty="0"/>
              <a:t>Comprehensive comparative analysis of strand-specific RNA sequencing methods. Nature Methods volume 7, pages 709–715 (2010)</a:t>
            </a:r>
          </a:p>
          <a:p>
            <a:r>
              <a:rPr lang="en-US" dirty="0">
                <a:solidFill>
                  <a:srgbClr val="C00000"/>
                </a:solidFill>
              </a:rPr>
              <a:t>Stranded RNA-</a:t>
            </a:r>
            <a:r>
              <a:rPr lang="en-US" dirty="0" err="1">
                <a:solidFill>
                  <a:srgbClr val="C00000"/>
                </a:solidFill>
              </a:rPr>
              <a:t>seq</a:t>
            </a:r>
            <a:r>
              <a:rPr lang="en-US" dirty="0">
                <a:solidFill>
                  <a:srgbClr val="C00000"/>
                </a:solidFill>
              </a:rPr>
              <a:t> provides a more accurate estimate of transcript expression compared with non-stranded RNA-</a:t>
            </a:r>
            <a:r>
              <a:rPr lang="en-US" dirty="0" err="1">
                <a:solidFill>
                  <a:srgbClr val="C00000"/>
                </a:solidFill>
              </a:rPr>
              <a:t>seq</a:t>
            </a:r>
            <a:r>
              <a:rPr lang="en-US" dirty="0">
                <a:solidFill>
                  <a:srgbClr val="C00000"/>
                </a:solidFill>
              </a:rPr>
              <a:t>, and is therefore the recommended RNA-</a:t>
            </a:r>
            <a:r>
              <a:rPr lang="en-US" dirty="0" err="1">
                <a:solidFill>
                  <a:srgbClr val="C00000"/>
                </a:solidFill>
              </a:rPr>
              <a:t>seq</a:t>
            </a:r>
            <a:r>
              <a:rPr lang="en-US" dirty="0">
                <a:solidFill>
                  <a:srgbClr val="C00000"/>
                </a:solidFill>
              </a:rPr>
              <a:t> approach for future mRNA-</a:t>
            </a:r>
            <a:r>
              <a:rPr lang="en-US" dirty="0" err="1">
                <a:solidFill>
                  <a:srgbClr val="C00000"/>
                </a:solidFill>
              </a:rPr>
              <a:t>seq</a:t>
            </a:r>
            <a:r>
              <a:rPr lang="en-US" dirty="0">
                <a:solidFill>
                  <a:srgbClr val="C00000"/>
                </a:solidFill>
              </a:rPr>
              <a:t> studies.</a:t>
            </a:r>
          </a:p>
          <a:p>
            <a:r>
              <a:rPr lang="en-US" dirty="0">
                <a:solidFill>
                  <a:srgbClr val="C00000"/>
                </a:solidFill>
              </a:rPr>
              <a:t>Comparison of stranded and non-stranded RNA-</a:t>
            </a:r>
            <a:r>
              <a:rPr lang="en-US" dirty="0" err="1">
                <a:solidFill>
                  <a:srgbClr val="C00000"/>
                </a:solidFill>
              </a:rPr>
              <a:t>seq</a:t>
            </a:r>
            <a:r>
              <a:rPr lang="en-US" dirty="0">
                <a:solidFill>
                  <a:srgbClr val="C00000"/>
                </a:solidFill>
              </a:rPr>
              <a:t> transcriptome profiling and investigation of gene overlap. BMC Genomics. 2015; 16(1): 675.</a:t>
            </a:r>
          </a:p>
          <a:p>
            <a:endParaRPr lang="en-US" dirty="0"/>
          </a:p>
          <a:p>
            <a:endParaRPr lang="en-US" dirty="0"/>
          </a:p>
        </p:txBody>
      </p:sp>
      <p:pic>
        <p:nvPicPr>
          <p:cNvPr id="4" name="Picture 6">
            <a:extLst>
              <a:ext uri="{FF2B5EF4-FFF2-40B4-BE49-F238E27FC236}">
                <a16:creationId xmlns:a16="http://schemas.microsoft.com/office/drawing/2014/main" id="{E6E4DDE1-ABE3-E94E-A163-BD2D5EFBD03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2490" y="995086"/>
            <a:ext cx="8677275" cy="31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220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6F501-77F8-4C48-8398-AEF6433EBAC7}"/>
              </a:ext>
            </a:extLst>
          </p:cNvPr>
          <p:cNvSpPr>
            <a:spLocks noGrp="1"/>
          </p:cNvSpPr>
          <p:nvPr>
            <p:ph type="title"/>
          </p:nvPr>
        </p:nvSpPr>
        <p:spPr>
          <a:xfrm>
            <a:off x="2095212" y="322141"/>
            <a:ext cx="7729728" cy="715827"/>
          </a:xfrm>
        </p:spPr>
        <p:txBody>
          <a:bodyPr>
            <a:normAutofit fontScale="90000"/>
          </a:bodyPr>
          <a:lstStyle/>
          <a:p>
            <a:r>
              <a:rPr lang="en-US" dirty="0"/>
              <a:t>Summary </a:t>
            </a:r>
          </a:p>
        </p:txBody>
      </p:sp>
      <p:sp>
        <p:nvSpPr>
          <p:cNvPr id="3" name="Content Placeholder 2">
            <a:extLst>
              <a:ext uri="{FF2B5EF4-FFF2-40B4-BE49-F238E27FC236}">
                <a16:creationId xmlns:a16="http://schemas.microsoft.com/office/drawing/2014/main" id="{A8BD80FF-C644-1744-9820-53CCB5549C13}"/>
              </a:ext>
            </a:extLst>
          </p:cNvPr>
          <p:cNvSpPr>
            <a:spLocks noGrp="1"/>
          </p:cNvSpPr>
          <p:nvPr>
            <p:ph idx="1"/>
          </p:nvPr>
        </p:nvSpPr>
        <p:spPr>
          <a:xfrm>
            <a:off x="2095212" y="1649503"/>
            <a:ext cx="7729728" cy="3101983"/>
          </a:xfrm>
        </p:spPr>
        <p:txBody>
          <a:bodyPr/>
          <a:lstStyle/>
          <a:p>
            <a:r>
              <a:rPr lang="en-US" dirty="0"/>
              <a:t>Technical variation exists and should be taken into account.</a:t>
            </a:r>
          </a:p>
          <a:p>
            <a:pPr lvl="1"/>
            <a:r>
              <a:rPr lang="en-US" dirty="0"/>
              <a:t> Lane effect, batch effect</a:t>
            </a:r>
          </a:p>
          <a:p>
            <a:r>
              <a:rPr lang="en-US" dirty="0"/>
              <a:t>Biological replicates minimum – 3 per group, 6 optimal, 12 better</a:t>
            </a:r>
          </a:p>
          <a:p>
            <a:r>
              <a:rPr lang="en-US" dirty="0"/>
              <a:t>Library type, read depth depends on the question to be answered. </a:t>
            </a:r>
          </a:p>
          <a:p>
            <a:r>
              <a:rPr lang="en-US" dirty="0"/>
              <a:t>Pilot experiment/tools to estimate sample size. </a:t>
            </a:r>
          </a:p>
        </p:txBody>
      </p:sp>
    </p:spTree>
    <p:extLst>
      <p:ext uri="{BB962C8B-B14F-4D97-AF65-F5344CB8AC3E}">
        <p14:creationId xmlns:p14="http://schemas.microsoft.com/office/powerpoint/2010/main" val="828791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ni.2407-F1.jpeg">
            <a:extLst>
              <a:ext uri="{FF2B5EF4-FFF2-40B4-BE49-F238E27FC236}">
                <a16:creationId xmlns:a16="http://schemas.microsoft.com/office/drawing/2014/main" id="{063F0135-5AE2-D34C-AD96-9245B00986A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16739" y="98924"/>
            <a:ext cx="5600504" cy="670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1874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2D797-477B-ED4B-A719-14B3EF7695CF}"/>
              </a:ext>
            </a:extLst>
          </p:cNvPr>
          <p:cNvSpPr>
            <a:spLocks noGrp="1"/>
          </p:cNvSpPr>
          <p:nvPr>
            <p:ph type="title"/>
          </p:nvPr>
        </p:nvSpPr>
        <p:spPr>
          <a:xfrm>
            <a:off x="1573589" y="122212"/>
            <a:ext cx="7729728" cy="1188720"/>
          </a:xfrm>
        </p:spPr>
        <p:txBody>
          <a:bodyPr/>
          <a:lstStyle/>
          <a:p>
            <a:r>
              <a:rPr lang="en-US" dirty="0"/>
              <a:t>RNA-</a:t>
            </a:r>
            <a:r>
              <a:rPr lang="en-US" dirty="0" err="1"/>
              <a:t>Seq</a:t>
            </a:r>
            <a:r>
              <a:rPr lang="en-US" dirty="0"/>
              <a:t> Approaches</a:t>
            </a:r>
          </a:p>
        </p:txBody>
      </p:sp>
      <p:pic>
        <p:nvPicPr>
          <p:cNvPr id="4" name="Picture 4">
            <a:extLst>
              <a:ext uri="{FF2B5EF4-FFF2-40B4-BE49-F238E27FC236}">
                <a16:creationId xmlns:a16="http://schemas.microsoft.com/office/drawing/2014/main" id="{46E2F5D7-BCE0-B143-8EAE-EC6FD93158E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04818" y="1548605"/>
            <a:ext cx="8722760" cy="432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DBE0048E-7582-FF44-800D-31DB2F1AE0E6}"/>
              </a:ext>
            </a:extLst>
          </p:cNvPr>
          <p:cNvSpPr/>
          <p:nvPr/>
        </p:nvSpPr>
        <p:spPr>
          <a:xfrm>
            <a:off x="7697306" y="6247420"/>
            <a:ext cx="2927350" cy="338137"/>
          </a:xfrm>
          <a:prstGeom prst="rect">
            <a:avLst/>
          </a:prstGeom>
        </p:spPr>
        <p:txBody>
          <a:bodyPr wrap="none">
            <a:spAutoFit/>
          </a:bodyPr>
          <a:lstStyle/>
          <a:p>
            <a:pPr eaLnBrk="1" hangingPunct="1">
              <a:defRPr/>
            </a:pPr>
            <a:r>
              <a:rPr lang="en-US" sz="1600" b="1" i="1" dirty="0">
                <a:latin typeface="+mn-lt"/>
                <a:ea typeface="ＭＳ Ｐゴシック" charset="0"/>
                <a:cs typeface="ＭＳ Ｐゴシック" charset="0"/>
              </a:rPr>
              <a:t>Genome Biology 2016,17:13</a:t>
            </a:r>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200823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D9675-910B-8E44-9946-E52027239C39}"/>
              </a:ext>
            </a:extLst>
          </p:cNvPr>
          <p:cNvSpPr>
            <a:spLocks noGrp="1"/>
          </p:cNvSpPr>
          <p:nvPr>
            <p:ph type="title"/>
          </p:nvPr>
        </p:nvSpPr>
        <p:spPr>
          <a:xfrm>
            <a:off x="1850992" y="111937"/>
            <a:ext cx="7729728" cy="467150"/>
          </a:xfrm>
        </p:spPr>
        <p:txBody>
          <a:bodyPr>
            <a:normAutofit fontScale="90000"/>
          </a:bodyPr>
          <a:lstStyle/>
          <a:p>
            <a:r>
              <a:rPr lang="en-US" dirty="0"/>
              <a:t>Bioinformatics Work flow</a:t>
            </a:r>
          </a:p>
        </p:txBody>
      </p:sp>
      <p:sp>
        <p:nvSpPr>
          <p:cNvPr id="4" name="Rectangle 3">
            <a:extLst>
              <a:ext uri="{FF2B5EF4-FFF2-40B4-BE49-F238E27FC236}">
                <a16:creationId xmlns:a16="http://schemas.microsoft.com/office/drawing/2014/main" id="{DA1F1450-BD4D-B245-9028-CFF8B327A986}"/>
              </a:ext>
            </a:extLst>
          </p:cNvPr>
          <p:cNvSpPr/>
          <p:nvPr/>
        </p:nvSpPr>
        <p:spPr>
          <a:xfrm>
            <a:off x="4361808" y="841984"/>
            <a:ext cx="1900291" cy="65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Raw reads</a:t>
            </a:r>
          </a:p>
          <a:p>
            <a:pPr algn="ctr"/>
            <a:r>
              <a:rPr lang="en-US" sz="1600" dirty="0">
                <a:solidFill>
                  <a:srgbClr val="002060"/>
                </a:solidFill>
              </a:rPr>
              <a:t>.</a:t>
            </a:r>
            <a:r>
              <a:rPr lang="en-US" sz="1600" dirty="0" err="1">
                <a:solidFill>
                  <a:srgbClr val="002060"/>
                </a:solidFill>
              </a:rPr>
              <a:t>fastq.gz</a:t>
            </a:r>
            <a:endParaRPr lang="en-US" sz="1600" dirty="0">
              <a:solidFill>
                <a:srgbClr val="002060"/>
              </a:solidFill>
            </a:endParaRPr>
          </a:p>
        </p:txBody>
      </p:sp>
      <p:cxnSp>
        <p:nvCxnSpPr>
          <p:cNvPr id="7" name="Straight Arrow Connector 6">
            <a:extLst>
              <a:ext uri="{FF2B5EF4-FFF2-40B4-BE49-F238E27FC236}">
                <a16:creationId xmlns:a16="http://schemas.microsoft.com/office/drawing/2014/main" id="{C99DEEF4-494A-404C-B9B3-9496131FCC1F}"/>
              </a:ext>
            </a:extLst>
          </p:cNvPr>
          <p:cNvCxnSpPr>
            <a:cxnSpLocks/>
          </p:cNvCxnSpPr>
          <p:nvPr/>
        </p:nvCxnSpPr>
        <p:spPr>
          <a:xfrm>
            <a:off x="5208999" y="1548408"/>
            <a:ext cx="0" cy="30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E1A875A-D275-E04E-96A1-FEB58BDD040F}"/>
              </a:ext>
            </a:extLst>
          </p:cNvPr>
          <p:cNvSpPr txBox="1"/>
          <p:nvPr/>
        </p:nvSpPr>
        <p:spPr>
          <a:xfrm>
            <a:off x="5310152" y="1488005"/>
            <a:ext cx="1047964" cy="369332"/>
          </a:xfrm>
          <a:prstGeom prst="rect">
            <a:avLst/>
          </a:prstGeom>
          <a:noFill/>
        </p:spPr>
        <p:txBody>
          <a:bodyPr wrap="square" rtlCol="0">
            <a:spAutoFit/>
          </a:bodyPr>
          <a:lstStyle/>
          <a:p>
            <a:r>
              <a:rPr lang="en-US" dirty="0"/>
              <a:t>mapping</a:t>
            </a:r>
          </a:p>
        </p:txBody>
      </p:sp>
      <p:sp>
        <p:nvSpPr>
          <p:cNvPr id="9" name="TextBox 8">
            <a:extLst>
              <a:ext uri="{FF2B5EF4-FFF2-40B4-BE49-F238E27FC236}">
                <a16:creationId xmlns:a16="http://schemas.microsoft.com/office/drawing/2014/main" id="{0C3791EE-FB3B-F34B-811D-13E00A5F287C}"/>
              </a:ext>
            </a:extLst>
          </p:cNvPr>
          <p:cNvSpPr txBox="1"/>
          <p:nvPr/>
        </p:nvSpPr>
        <p:spPr>
          <a:xfrm>
            <a:off x="6366374" y="1488005"/>
            <a:ext cx="2142164" cy="369332"/>
          </a:xfrm>
          <a:prstGeom prst="rect">
            <a:avLst/>
          </a:prstGeom>
          <a:noFill/>
        </p:spPr>
        <p:txBody>
          <a:bodyPr wrap="square" rtlCol="0">
            <a:spAutoFit/>
          </a:bodyPr>
          <a:lstStyle/>
          <a:p>
            <a:r>
              <a:rPr lang="en-US" dirty="0">
                <a:solidFill>
                  <a:srgbClr val="00B0F0"/>
                </a:solidFill>
              </a:rPr>
              <a:t>Tophat2/hisat2/STAR</a:t>
            </a:r>
          </a:p>
        </p:txBody>
      </p:sp>
      <p:sp>
        <p:nvSpPr>
          <p:cNvPr id="11" name="Rectangle 10">
            <a:extLst>
              <a:ext uri="{FF2B5EF4-FFF2-40B4-BE49-F238E27FC236}">
                <a16:creationId xmlns:a16="http://schemas.microsoft.com/office/drawing/2014/main" id="{38AB5771-32DA-8A48-B95F-219AD6F26A79}"/>
              </a:ext>
            </a:extLst>
          </p:cNvPr>
          <p:cNvSpPr/>
          <p:nvPr/>
        </p:nvSpPr>
        <p:spPr>
          <a:xfrm>
            <a:off x="4361808" y="1857337"/>
            <a:ext cx="1900291" cy="65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Aligned reads</a:t>
            </a:r>
          </a:p>
          <a:p>
            <a:pPr algn="ctr"/>
            <a:r>
              <a:rPr lang="en-US" sz="1600" dirty="0">
                <a:solidFill>
                  <a:srgbClr val="002060"/>
                </a:solidFill>
              </a:rPr>
              <a:t>.</a:t>
            </a:r>
            <a:r>
              <a:rPr lang="en-US" sz="1600" dirty="0" err="1">
                <a:solidFill>
                  <a:srgbClr val="002060"/>
                </a:solidFill>
              </a:rPr>
              <a:t>sam</a:t>
            </a:r>
            <a:r>
              <a:rPr lang="en-US" sz="1600" dirty="0">
                <a:solidFill>
                  <a:srgbClr val="002060"/>
                </a:solidFill>
              </a:rPr>
              <a:t>/.bam</a:t>
            </a:r>
          </a:p>
        </p:txBody>
      </p:sp>
      <p:sp>
        <p:nvSpPr>
          <p:cNvPr id="13" name="TextBox 12">
            <a:extLst>
              <a:ext uri="{FF2B5EF4-FFF2-40B4-BE49-F238E27FC236}">
                <a16:creationId xmlns:a16="http://schemas.microsoft.com/office/drawing/2014/main" id="{796B75D7-041A-3E41-A26A-DE8B47158B47}"/>
              </a:ext>
            </a:extLst>
          </p:cNvPr>
          <p:cNvSpPr txBox="1"/>
          <p:nvPr/>
        </p:nvSpPr>
        <p:spPr>
          <a:xfrm>
            <a:off x="3144321" y="986091"/>
            <a:ext cx="1047964" cy="369332"/>
          </a:xfrm>
          <a:prstGeom prst="rect">
            <a:avLst/>
          </a:prstGeom>
          <a:noFill/>
        </p:spPr>
        <p:txBody>
          <a:bodyPr wrap="square" rtlCol="0">
            <a:spAutoFit/>
          </a:bodyPr>
          <a:lstStyle/>
          <a:p>
            <a:r>
              <a:rPr lang="en-US" dirty="0">
                <a:solidFill>
                  <a:schemeClr val="tx1">
                    <a:lumMod val="50000"/>
                    <a:lumOff val="50000"/>
                  </a:schemeClr>
                </a:solidFill>
              </a:rPr>
              <a:t>FASTQC</a:t>
            </a:r>
          </a:p>
        </p:txBody>
      </p:sp>
      <p:sp>
        <p:nvSpPr>
          <p:cNvPr id="14" name="TextBox 13">
            <a:extLst>
              <a:ext uri="{FF2B5EF4-FFF2-40B4-BE49-F238E27FC236}">
                <a16:creationId xmlns:a16="http://schemas.microsoft.com/office/drawing/2014/main" id="{77E44F2A-9D83-DE42-91B8-1F757E240E7C}"/>
              </a:ext>
            </a:extLst>
          </p:cNvPr>
          <p:cNvSpPr txBox="1"/>
          <p:nvPr/>
        </p:nvSpPr>
        <p:spPr>
          <a:xfrm>
            <a:off x="2512032" y="1949060"/>
            <a:ext cx="1680253" cy="369332"/>
          </a:xfrm>
          <a:prstGeom prst="rect">
            <a:avLst/>
          </a:prstGeom>
          <a:noFill/>
        </p:spPr>
        <p:txBody>
          <a:bodyPr wrap="square" rtlCol="0">
            <a:spAutoFit/>
          </a:bodyPr>
          <a:lstStyle/>
          <a:p>
            <a:r>
              <a:rPr lang="en-US" dirty="0">
                <a:solidFill>
                  <a:schemeClr val="tx1">
                    <a:lumMod val="50000"/>
                    <a:lumOff val="50000"/>
                  </a:schemeClr>
                </a:solidFill>
              </a:rPr>
              <a:t>RSEQC/</a:t>
            </a:r>
            <a:r>
              <a:rPr lang="en-US" dirty="0" err="1">
                <a:solidFill>
                  <a:schemeClr val="tx1">
                    <a:lumMod val="50000"/>
                    <a:lumOff val="50000"/>
                  </a:schemeClr>
                </a:solidFill>
              </a:rPr>
              <a:t>QoRTs</a:t>
            </a:r>
            <a:endParaRPr lang="en-US" dirty="0">
              <a:solidFill>
                <a:schemeClr val="tx1">
                  <a:lumMod val="50000"/>
                  <a:lumOff val="50000"/>
                </a:schemeClr>
              </a:solidFill>
            </a:endParaRPr>
          </a:p>
        </p:txBody>
      </p:sp>
      <p:sp>
        <p:nvSpPr>
          <p:cNvPr id="15" name="Rectangle 14">
            <a:extLst>
              <a:ext uri="{FF2B5EF4-FFF2-40B4-BE49-F238E27FC236}">
                <a16:creationId xmlns:a16="http://schemas.microsoft.com/office/drawing/2014/main" id="{CBCBEAC9-D825-2D48-B6CB-FC6FA78BEB29}"/>
              </a:ext>
            </a:extLst>
          </p:cNvPr>
          <p:cNvSpPr/>
          <p:nvPr/>
        </p:nvSpPr>
        <p:spPr>
          <a:xfrm>
            <a:off x="4361808" y="2901674"/>
            <a:ext cx="1900291" cy="65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Read Count Table</a:t>
            </a:r>
          </a:p>
        </p:txBody>
      </p:sp>
      <p:sp>
        <p:nvSpPr>
          <p:cNvPr id="16" name="Rectangle 15">
            <a:extLst>
              <a:ext uri="{FF2B5EF4-FFF2-40B4-BE49-F238E27FC236}">
                <a16:creationId xmlns:a16="http://schemas.microsoft.com/office/drawing/2014/main" id="{2A426F54-2DBA-7949-A264-53E3ED21DC63}"/>
              </a:ext>
            </a:extLst>
          </p:cNvPr>
          <p:cNvSpPr/>
          <p:nvPr/>
        </p:nvSpPr>
        <p:spPr>
          <a:xfrm>
            <a:off x="4361808" y="4007796"/>
            <a:ext cx="1900291" cy="65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Normalized Count Table</a:t>
            </a:r>
          </a:p>
        </p:txBody>
      </p:sp>
      <p:sp>
        <p:nvSpPr>
          <p:cNvPr id="17" name="Rectangle 16">
            <a:extLst>
              <a:ext uri="{FF2B5EF4-FFF2-40B4-BE49-F238E27FC236}">
                <a16:creationId xmlns:a16="http://schemas.microsoft.com/office/drawing/2014/main" id="{4A56A8F5-7E4B-DF49-BB6E-B6203972AB8D}"/>
              </a:ext>
            </a:extLst>
          </p:cNvPr>
          <p:cNvSpPr/>
          <p:nvPr/>
        </p:nvSpPr>
        <p:spPr>
          <a:xfrm>
            <a:off x="4154793" y="5175852"/>
            <a:ext cx="2314321" cy="65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List of fold change and statistical values</a:t>
            </a:r>
          </a:p>
        </p:txBody>
      </p:sp>
      <p:sp>
        <p:nvSpPr>
          <p:cNvPr id="18" name="Rectangle 17">
            <a:extLst>
              <a:ext uri="{FF2B5EF4-FFF2-40B4-BE49-F238E27FC236}">
                <a16:creationId xmlns:a16="http://schemas.microsoft.com/office/drawing/2014/main" id="{7855C1A4-2B35-294A-980D-EC0AF7ED0643}"/>
              </a:ext>
            </a:extLst>
          </p:cNvPr>
          <p:cNvSpPr/>
          <p:nvPr/>
        </p:nvSpPr>
        <p:spPr>
          <a:xfrm>
            <a:off x="4125502" y="6145721"/>
            <a:ext cx="2372903" cy="6365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Downstream Analysis of DE genes</a:t>
            </a:r>
          </a:p>
        </p:txBody>
      </p:sp>
      <p:sp>
        <p:nvSpPr>
          <p:cNvPr id="19" name="TextBox 18">
            <a:extLst>
              <a:ext uri="{FF2B5EF4-FFF2-40B4-BE49-F238E27FC236}">
                <a16:creationId xmlns:a16="http://schemas.microsoft.com/office/drawing/2014/main" id="{62F06351-2661-1346-AAA6-E758D130BB6B}"/>
              </a:ext>
            </a:extLst>
          </p:cNvPr>
          <p:cNvSpPr txBox="1"/>
          <p:nvPr/>
        </p:nvSpPr>
        <p:spPr>
          <a:xfrm>
            <a:off x="2256890" y="4006819"/>
            <a:ext cx="1935395" cy="369332"/>
          </a:xfrm>
          <a:prstGeom prst="rect">
            <a:avLst/>
          </a:prstGeom>
          <a:noFill/>
        </p:spPr>
        <p:txBody>
          <a:bodyPr wrap="square" rtlCol="0">
            <a:spAutoFit/>
          </a:bodyPr>
          <a:lstStyle/>
          <a:p>
            <a:r>
              <a:rPr lang="en-US" dirty="0">
                <a:solidFill>
                  <a:schemeClr val="tx1">
                    <a:lumMod val="50000"/>
                    <a:lumOff val="50000"/>
                  </a:schemeClr>
                </a:solidFill>
              </a:rPr>
              <a:t>Descriptive plots</a:t>
            </a:r>
          </a:p>
        </p:txBody>
      </p:sp>
      <p:sp>
        <p:nvSpPr>
          <p:cNvPr id="20" name="TextBox 19">
            <a:extLst>
              <a:ext uri="{FF2B5EF4-FFF2-40B4-BE49-F238E27FC236}">
                <a16:creationId xmlns:a16="http://schemas.microsoft.com/office/drawing/2014/main" id="{0C54C4A4-63A7-F844-92B1-6C73F0095749}"/>
              </a:ext>
            </a:extLst>
          </p:cNvPr>
          <p:cNvSpPr txBox="1"/>
          <p:nvPr/>
        </p:nvSpPr>
        <p:spPr>
          <a:xfrm>
            <a:off x="2256890" y="5122247"/>
            <a:ext cx="1935395" cy="369332"/>
          </a:xfrm>
          <a:prstGeom prst="rect">
            <a:avLst/>
          </a:prstGeom>
          <a:noFill/>
        </p:spPr>
        <p:txBody>
          <a:bodyPr wrap="square" rtlCol="0">
            <a:spAutoFit/>
          </a:bodyPr>
          <a:lstStyle/>
          <a:p>
            <a:r>
              <a:rPr lang="en-US" dirty="0">
                <a:solidFill>
                  <a:schemeClr val="tx1">
                    <a:lumMod val="50000"/>
                    <a:lumOff val="50000"/>
                  </a:schemeClr>
                </a:solidFill>
              </a:rPr>
              <a:t>Descriptive plots</a:t>
            </a:r>
          </a:p>
        </p:txBody>
      </p:sp>
      <p:cxnSp>
        <p:nvCxnSpPr>
          <p:cNvPr id="22" name="Straight Arrow Connector 21">
            <a:extLst>
              <a:ext uri="{FF2B5EF4-FFF2-40B4-BE49-F238E27FC236}">
                <a16:creationId xmlns:a16="http://schemas.microsoft.com/office/drawing/2014/main" id="{26557887-1078-EE47-B63D-80565131495A}"/>
              </a:ext>
            </a:extLst>
          </p:cNvPr>
          <p:cNvCxnSpPr>
            <a:cxnSpLocks/>
          </p:cNvCxnSpPr>
          <p:nvPr/>
        </p:nvCxnSpPr>
        <p:spPr>
          <a:xfrm>
            <a:off x="5208999" y="2560145"/>
            <a:ext cx="0" cy="30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86650B1-49FC-0647-8DE1-CBB15A0F0EB3}"/>
              </a:ext>
            </a:extLst>
          </p:cNvPr>
          <p:cNvSpPr txBox="1"/>
          <p:nvPr/>
        </p:nvSpPr>
        <p:spPr>
          <a:xfrm>
            <a:off x="5262144" y="2515755"/>
            <a:ext cx="1047964" cy="369332"/>
          </a:xfrm>
          <a:prstGeom prst="rect">
            <a:avLst/>
          </a:prstGeom>
          <a:noFill/>
        </p:spPr>
        <p:txBody>
          <a:bodyPr wrap="square" rtlCol="0">
            <a:spAutoFit/>
          </a:bodyPr>
          <a:lstStyle/>
          <a:p>
            <a:r>
              <a:rPr lang="en-US" dirty="0"/>
              <a:t>counting</a:t>
            </a:r>
          </a:p>
        </p:txBody>
      </p:sp>
      <p:sp>
        <p:nvSpPr>
          <p:cNvPr id="24" name="TextBox 23">
            <a:extLst>
              <a:ext uri="{FF2B5EF4-FFF2-40B4-BE49-F238E27FC236}">
                <a16:creationId xmlns:a16="http://schemas.microsoft.com/office/drawing/2014/main" id="{783DFD5E-710C-344E-B5AD-BA6FD9A77718}"/>
              </a:ext>
            </a:extLst>
          </p:cNvPr>
          <p:cNvSpPr txBox="1"/>
          <p:nvPr/>
        </p:nvSpPr>
        <p:spPr>
          <a:xfrm>
            <a:off x="6366374" y="2481335"/>
            <a:ext cx="2805401" cy="369332"/>
          </a:xfrm>
          <a:prstGeom prst="rect">
            <a:avLst/>
          </a:prstGeom>
          <a:noFill/>
        </p:spPr>
        <p:txBody>
          <a:bodyPr wrap="square" rtlCol="0">
            <a:spAutoFit/>
          </a:bodyPr>
          <a:lstStyle/>
          <a:p>
            <a:r>
              <a:rPr lang="en-US" dirty="0">
                <a:solidFill>
                  <a:srgbClr val="00B0F0"/>
                </a:solidFill>
              </a:rPr>
              <a:t>HT-</a:t>
            </a:r>
            <a:r>
              <a:rPr lang="en-US" dirty="0" err="1">
                <a:solidFill>
                  <a:srgbClr val="00B0F0"/>
                </a:solidFill>
              </a:rPr>
              <a:t>seq</a:t>
            </a:r>
            <a:r>
              <a:rPr lang="en-US" dirty="0">
                <a:solidFill>
                  <a:srgbClr val="00B0F0"/>
                </a:solidFill>
              </a:rPr>
              <a:t>/</a:t>
            </a:r>
            <a:r>
              <a:rPr lang="en-US" dirty="0" err="1">
                <a:solidFill>
                  <a:srgbClr val="00B0F0"/>
                </a:solidFill>
              </a:rPr>
              <a:t>featureCounts</a:t>
            </a:r>
            <a:endParaRPr lang="en-US" dirty="0">
              <a:solidFill>
                <a:srgbClr val="00B0F0"/>
              </a:solidFill>
            </a:endParaRPr>
          </a:p>
        </p:txBody>
      </p:sp>
      <p:sp>
        <p:nvSpPr>
          <p:cNvPr id="25" name="TextBox 24">
            <a:extLst>
              <a:ext uri="{FF2B5EF4-FFF2-40B4-BE49-F238E27FC236}">
                <a16:creationId xmlns:a16="http://schemas.microsoft.com/office/drawing/2014/main" id="{2044F840-3381-4940-9C1A-D9960E5706D0}"/>
              </a:ext>
            </a:extLst>
          </p:cNvPr>
          <p:cNvSpPr txBox="1"/>
          <p:nvPr/>
        </p:nvSpPr>
        <p:spPr>
          <a:xfrm>
            <a:off x="5191873" y="3543505"/>
            <a:ext cx="1393861" cy="369332"/>
          </a:xfrm>
          <a:prstGeom prst="rect">
            <a:avLst/>
          </a:prstGeom>
          <a:noFill/>
        </p:spPr>
        <p:txBody>
          <a:bodyPr wrap="square" rtlCol="0">
            <a:spAutoFit/>
          </a:bodyPr>
          <a:lstStyle/>
          <a:p>
            <a:r>
              <a:rPr lang="en-US" dirty="0"/>
              <a:t>Normalizing</a:t>
            </a:r>
          </a:p>
        </p:txBody>
      </p:sp>
      <p:sp>
        <p:nvSpPr>
          <p:cNvPr id="27" name="TextBox 26">
            <a:extLst>
              <a:ext uri="{FF2B5EF4-FFF2-40B4-BE49-F238E27FC236}">
                <a16:creationId xmlns:a16="http://schemas.microsoft.com/office/drawing/2014/main" id="{109BF852-CBE3-8C4A-9939-4ED985076E3A}"/>
              </a:ext>
            </a:extLst>
          </p:cNvPr>
          <p:cNvSpPr txBox="1"/>
          <p:nvPr/>
        </p:nvSpPr>
        <p:spPr>
          <a:xfrm>
            <a:off x="5200500" y="4588335"/>
            <a:ext cx="1645143" cy="646331"/>
          </a:xfrm>
          <a:prstGeom prst="rect">
            <a:avLst/>
          </a:prstGeom>
          <a:noFill/>
        </p:spPr>
        <p:txBody>
          <a:bodyPr wrap="square" rtlCol="0">
            <a:spAutoFit/>
          </a:bodyPr>
          <a:lstStyle/>
          <a:p>
            <a:r>
              <a:rPr lang="en-US" dirty="0"/>
              <a:t>DE test and multiple testing</a:t>
            </a:r>
          </a:p>
        </p:txBody>
      </p:sp>
      <p:cxnSp>
        <p:nvCxnSpPr>
          <p:cNvPr id="28" name="Straight Arrow Connector 27">
            <a:extLst>
              <a:ext uri="{FF2B5EF4-FFF2-40B4-BE49-F238E27FC236}">
                <a16:creationId xmlns:a16="http://schemas.microsoft.com/office/drawing/2014/main" id="{CA11A7D7-8950-1B4B-A9EA-B17C3E17D375}"/>
              </a:ext>
            </a:extLst>
          </p:cNvPr>
          <p:cNvCxnSpPr>
            <a:cxnSpLocks/>
          </p:cNvCxnSpPr>
          <p:nvPr/>
        </p:nvCxnSpPr>
        <p:spPr>
          <a:xfrm>
            <a:off x="5191873" y="3635491"/>
            <a:ext cx="0" cy="30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4A94DD1-62F4-6F45-9C88-D9F7D65A6D26}"/>
              </a:ext>
            </a:extLst>
          </p:cNvPr>
          <p:cNvCxnSpPr>
            <a:cxnSpLocks/>
          </p:cNvCxnSpPr>
          <p:nvPr/>
        </p:nvCxnSpPr>
        <p:spPr>
          <a:xfrm>
            <a:off x="5191873" y="4799081"/>
            <a:ext cx="0" cy="30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C6C9976-E6E4-6A40-B2A9-AC69E85AB526}"/>
              </a:ext>
            </a:extLst>
          </p:cNvPr>
          <p:cNvSpPr txBox="1"/>
          <p:nvPr/>
        </p:nvSpPr>
        <p:spPr>
          <a:xfrm>
            <a:off x="6498405" y="4447842"/>
            <a:ext cx="3182536" cy="646331"/>
          </a:xfrm>
          <a:prstGeom prst="rect">
            <a:avLst/>
          </a:prstGeom>
          <a:noFill/>
        </p:spPr>
        <p:txBody>
          <a:bodyPr wrap="square" rtlCol="0">
            <a:spAutoFit/>
          </a:bodyPr>
          <a:lstStyle/>
          <a:p>
            <a:r>
              <a:rPr lang="en-US" i="1" dirty="0" err="1">
                <a:solidFill>
                  <a:srgbClr val="00B0F0"/>
                </a:solidFill>
              </a:rPr>
              <a:t>edgeR</a:t>
            </a:r>
            <a:r>
              <a:rPr lang="en-US" i="1" dirty="0">
                <a:solidFill>
                  <a:srgbClr val="00B0F0"/>
                </a:solidFill>
              </a:rPr>
              <a:t>, </a:t>
            </a:r>
            <a:r>
              <a:rPr lang="en-US" i="1" dirty="0" err="1">
                <a:solidFill>
                  <a:srgbClr val="00B0F0"/>
                </a:solidFill>
              </a:rPr>
              <a:t>DESeq</a:t>
            </a:r>
            <a:r>
              <a:rPr lang="en-US" i="1" dirty="0">
                <a:solidFill>
                  <a:srgbClr val="00B0F0"/>
                </a:solidFill>
              </a:rPr>
              <a:t>, DESeq2, </a:t>
            </a:r>
            <a:r>
              <a:rPr lang="en-US" i="1" dirty="0" err="1">
                <a:solidFill>
                  <a:srgbClr val="00B0F0"/>
                </a:solidFill>
              </a:rPr>
              <a:t>Cuffdiff</a:t>
            </a:r>
            <a:r>
              <a:rPr lang="en-US" dirty="0">
                <a:solidFill>
                  <a:srgbClr val="00B0F0"/>
                </a:solidFill>
              </a:rPr>
              <a:t>, </a:t>
            </a:r>
            <a:r>
              <a:rPr lang="en-US" i="1" dirty="0" err="1">
                <a:solidFill>
                  <a:srgbClr val="00B0F0"/>
                </a:solidFill>
              </a:rPr>
              <a:t>Cuffdiff</a:t>
            </a:r>
            <a:r>
              <a:rPr lang="en-US" i="1" dirty="0">
                <a:solidFill>
                  <a:srgbClr val="00B0F0"/>
                </a:solidFill>
              </a:rPr>
              <a:t> 2</a:t>
            </a:r>
            <a:r>
              <a:rPr lang="en-US" dirty="0">
                <a:solidFill>
                  <a:srgbClr val="00B0F0"/>
                </a:solidFill>
              </a:rPr>
              <a:t>, and </a:t>
            </a:r>
            <a:r>
              <a:rPr lang="en-US" i="1" dirty="0" err="1">
                <a:solidFill>
                  <a:srgbClr val="00B0F0"/>
                </a:solidFill>
              </a:rPr>
              <a:t>baySeq</a:t>
            </a:r>
            <a:r>
              <a:rPr lang="en-US" i="1" dirty="0">
                <a:solidFill>
                  <a:srgbClr val="00B0F0"/>
                </a:solidFill>
              </a:rPr>
              <a:t>.</a:t>
            </a:r>
            <a:endParaRPr lang="en-US" dirty="0">
              <a:solidFill>
                <a:srgbClr val="00B0F0"/>
              </a:solidFill>
            </a:endParaRPr>
          </a:p>
        </p:txBody>
      </p:sp>
      <p:sp>
        <p:nvSpPr>
          <p:cNvPr id="31" name="TextBox 30">
            <a:extLst>
              <a:ext uri="{FF2B5EF4-FFF2-40B4-BE49-F238E27FC236}">
                <a16:creationId xmlns:a16="http://schemas.microsoft.com/office/drawing/2014/main" id="{6EDEE11A-0D3D-CC4D-A544-01112FA1D08C}"/>
              </a:ext>
            </a:extLst>
          </p:cNvPr>
          <p:cNvSpPr txBox="1"/>
          <p:nvPr/>
        </p:nvSpPr>
        <p:spPr>
          <a:xfrm>
            <a:off x="6366374" y="3297920"/>
            <a:ext cx="2805401" cy="369332"/>
          </a:xfrm>
          <a:prstGeom prst="rect">
            <a:avLst/>
          </a:prstGeom>
          <a:noFill/>
        </p:spPr>
        <p:txBody>
          <a:bodyPr wrap="square" rtlCol="0">
            <a:spAutoFit/>
          </a:bodyPr>
          <a:lstStyle/>
          <a:p>
            <a:r>
              <a:rPr lang="en-US" i="1" dirty="0">
                <a:solidFill>
                  <a:srgbClr val="00B0F0"/>
                </a:solidFill>
              </a:rPr>
              <a:t>TMM, DESeq2, </a:t>
            </a:r>
            <a:r>
              <a:rPr lang="en-US" dirty="0">
                <a:solidFill>
                  <a:srgbClr val="00B0F0"/>
                </a:solidFill>
              </a:rPr>
              <a:t> </a:t>
            </a:r>
            <a:r>
              <a:rPr lang="en-US" i="1" dirty="0" err="1">
                <a:solidFill>
                  <a:srgbClr val="00B0F0"/>
                </a:solidFill>
              </a:rPr>
              <a:t>Cuffdiff</a:t>
            </a:r>
            <a:r>
              <a:rPr lang="en-US" i="1" dirty="0">
                <a:solidFill>
                  <a:srgbClr val="00B0F0"/>
                </a:solidFill>
              </a:rPr>
              <a:t> 2</a:t>
            </a:r>
            <a:endParaRPr lang="en-US" dirty="0">
              <a:solidFill>
                <a:srgbClr val="00B0F0"/>
              </a:solidFill>
            </a:endParaRPr>
          </a:p>
        </p:txBody>
      </p:sp>
      <p:cxnSp>
        <p:nvCxnSpPr>
          <p:cNvPr id="32" name="Straight Arrow Connector 31">
            <a:extLst>
              <a:ext uri="{FF2B5EF4-FFF2-40B4-BE49-F238E27FC236}">
                <a16:creationId xmlns:a16="http://schemas.microsoft.com/office/drawing/2014/main" id="{AF8391B4-C013-A345-B337-4195AB5E335C}"/>
              </a:ext>
            </a:extLst>
          </p:cNvPr>
          <p:cNvCxnSpPr>
            <a:cxnSpLocks/>
          </p:cNvCxnSpPr>
          <p:nvPr/>
        </p:nvCxnSpPr>
        <p:spPr>
          <a:xfrm>
            <a:off x="5191873" y="5849151"/>
            <a:ext cx="0" cy="30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757ECBA-6E84-314E-AE94-5A25D49D846C}"/>
              </a:ext>
            </a:extLst>
          </p:cNvPr>
          <p:cNvSpPr txBox="1"/>
          <p:nvPr/>
        </p:nvSpPr>
        <p:spPr>
          <a:xfrm>
            <a:off x="6833286" y="5794747"/>
            <a:ext cx="1790099" cy="369332"/>
          </a:xfrm>
          <a:prstGeom prst="rect">
            <a:avLst/>
          </a:prstGeom>
          <a:noFill/>
        </p:spPr>
        <p:txBody>
          <a:bodyPr wrap="square" rtlCol="0">
            <a:spAutoFit/>
          </a:bodyPr>
          <a:lstStyle/>
          <a:p>
            <a:r>
              <a:rPr lang="en-US" i="1" dirty="0">
                <a:solidFill>
                  <a:srgbClr val="00B0F0"/>
                </a:solidFill>
              </a:rPr>
              <a:t>Custom scripts</a:t>
            </a:r>
            <a:endParaRPr lang="en-US" dirty="0">
              <a:solidFill>
                <a:srgbClr val="00B0F0"/>
              </a:solidFill>
            </a:endParaRPr>
          </a:p>
        </p:txBody>
      </p:sp>
    </p:spTree>
    <p:extLst>
      <p:ext uri="{BB962C8B-B14F-4D97-AF65-F5344CB8AC3E}">
        <p14:creationId xmlns:p14="http://schemas.microsoft.com/office/powerpoint/2010/main" val="1085685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904F1-F881-A84C-9E39-FE04AFC791C5}"/>
              </a:ext>
            </a:extLst>
          </p:cNvPr>
          <p:cNvSpPr>
            <a:spLocks noGrp="1"/>
          </p:cNvSpPr>
          <p:nvPr>
            <p:ph type="title"/>
          </p:nvPr>
        </p:nvSpPr>
        <p:spPr>
          <a:xfrm>
            <a:off x="1542768" y="122211"/>
            <a:ext cx="7729728" cy="535335"/>
          </a:xfrm>
        </p:spPr>
        <p:txBody>
          <a:bodyPr>
            <a:normAutofit fontScale="90000"/>
          </a:bodyPr>
          <a:lstStyle/>
          <a:p>
            <a:r>
              <a:rPr lang="en-US" dirty="0"/>
              <a:t>Experimental Design</a:t>
            </a:r>
          </a:p>
        </p:txBody>
      </p:sp>
      <p:sp>
        <p:nvSpPr>
          <p:cNvPr id="3" name="Content Placeholder 2">
            <a:extLst>
              <a:ext uri="{FF2B5EF4-FFF2-40B4-BE49-F238E27FC236}">
                <a16:creationId xmlns:a16="http://schemas.microsoft.com/office/drawing/2014/main" id="{94CB057B-856D-0847-A665-2B91E789CAA4}"/>
              </a:ext>
            </a:extLst>
          </p:cNvPr>
          <p:cNvSpPr>
            <a:spLocks noGrp="1"/>
          </p:cNvSpPr>
          <p:nvPr>
            <p:ph idx="1"/>
          </p:nvPr>
        </p:nvSpPr>
        <p:spPr>
          <a:xfrm>
            <a:off x="1542768" y="1209937"/>
            <a:ext cx="7729728" cy="3101983"/>
          </a:xfrm>
        </p:spPr>
        <p:txBody>
          <a:bodyPr/>
          <a:lstStyle/>
          <a:p>
            <a:r>
              <a:rPr lang="en-US" dirty="0"/>
              <a:t>Replicates</a:t>
            </a:r>
          </a:p>
          <a:p>
            <a:r>
              <a:rPr lang="en-US" dirty="0"/>
              <a:t>Read Length and Depth </a:t>
            </a:r>
          </a:p>
          <a:p>
            <a:r>
              <a:rPr lang="en-US" dirty="0"/>
              <a:t>Library type</a:t>
            </a:r>
          </a:p>
        </p:txBody>
      </p:sp>
    </p:spTree>
    <p:extLst>
      <p:ext uri="{BB962C8B-B14F-4D97-AF65-F5344CB8AC3E}">
        <p14:creationId xmlns:p14="http://schemas.microsoft.com/office/powerpoint/2010/main" val="2260990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49909-BBA6-5C4A-A3C1-1A6CDD71AEE4}"/>
              </a:ext>
            </a:extLst>
          </p:cNvPr>
          <p:cNvSpPr>
            <a:spLocks noGrp="1"/>
          </p:cNvSpPr>
          <p:nvPr>
            <p:ph type="title"/>
          </p:nvPr>
        </p:nvSpPr>
        <p:spPr>
          <a:xfrm>
            <a:off x="1707154" y="142759"/>
            <a:ext cx="7729728" cy="596980"/>
          </a:xfrm>
        </p:spPr>
        <p:txBody>
          <a:bodyPr>
            <a:normAutofit fontScale="90000"/>
          </a:bodyPr>
          <a:lstStyle/>
          <a:p>
            <a:r>
              <a:rPr lang="en-US" dirty="0"/>
              <a:t>Why replicates</a:t>
            </a:r>
          </a:p>
        </p:txBody>
      </p:sp>
      <p:sp>
        <p:nvSpPr>
          <p:cNvPr id="3" name="Content Placeholder 2">
            <a:extLst>
              <a:ext uri="{FF2B5EF4-FFF2-40B4-BE49-F238E27FC236}">
                <a16:creationId xmlns:a16="http://schemas.microsoft.com/office/drawing/2014/main" id="{C2024DE6-F8AB-5442-BC7A-4A944D64CB9C}"/>
              </a:ext>
            </a:extLst>
          </p:cNvPr>
          <p:cNvSpPr>
            <a:spLocks noGrp="1"/>
          </p:cNvSpPr>
          <p:nvPr>
            <p:ph idx="1"/>
          </p:nvPr>
        </p:nvSpPr>
        <p:spPr>
          <a:xfrm>
            <a:off x="1881814" y="1364049"/>
            <a:ext cx="8176586" cy="4142900"/>
          </a:xfrm>
        </p:spPr>
        <p:txBody>
          <a:bodyPr>
            <a:noAutofit/>
          </a:bodyPr>
          <a:lstStyle/>
          <a:p>
            <a:r>
              <a:rPr lang="en-US" sz="2400" dirty="0"/>
              <a:t>Technical Variability </a:t>
            </a:r>
          </a:p>
          <a:p>
            <a:pPr lvl="1"/>
            <a:r>
              <a:rPr lang="en-US" sz="2000" dirty="0"/>
              <a:t>between library construction</a:t>
            </a:r>
          </a:p>
          <a:p>
            <a:pPr lvl="1"/>
            <a:r>
              <a:rPr lang="en-US" sz="2000" dirty="0"/>
              <a:t>between </a:t>
            </a:r>
            <a:r>
              <a:rPr lang="en-US" sz="2000" dirty="0" err="1"/>
              <a:t>flowcells</a:t>
            </a:r>
            <a:r>
              <a:rPr lang="en-US" sz="2000" dirty="0"/>
              <a:t> (different runs)</a:t>
            </a:r>
          </a:p>
          <a:p>
            <a:pPr lvl="1"/>
            <a:r>
              <a:rPr lang="en-US" sz="2000" dirty="0"/>
              <a:t>between lanes </a:t>
            </a:r>
          </a:p>
          <a:p>
            <a:pPr lvl="1"/>
            <a:r>
              <a:rPr lang="en-US" sz="2000" dirty="0"/>
              <a:t>between sequencing platforms</a:t>
            </a:r>
          </a:p>
          <a:p>
            <a:r>
              <a:rPr lang="en-US" sz="2400" dirty="0"/>
              <a:t>Biological Variability</a:t>
            </a:r>
          </a:p>
          <a:p>
            <a:pPr lvl="1"/>
            <a:r>
              <a:rPr lang="en-US" sz="2000" dirty="0"/>
              <a:t>Sample variability  </a:t>
            </a:r>
          </a:p>
          <a:p>
            <a:pPr lvl="1"/>
            <a:r>
              <a:rPr lang="en-US" sz="2000" dirty="0"/>
              <a:t>Factors of interest (treatment or disease or phenotypic groups)  </a:t>
            </a:r>
          </a:p>
        </p:txBody>
      </p:sp>
    </p:spTree>
    <p:extLst>
      <p:ext uri="{BB962C8B-B14F-4D97-AF65-F5344CB8AC3E}">
        <p14:creationId xmlns:p14="http://schemas.microsoft.com/office/powerpoint/2010/main" val="3795487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DF0BF-CA0C-CE45-8D9C-56B4123E31A9}"/>
              </a:ext>
            </a:extLst>
          </p:cNvPr>
          <p:cNvSpPr>
            <a:spLocks noGrp="1"/>
          </p:cNvSpPr>
          <p:nvPr>
            <p:ph type="title"/>
          </p:nvPr>
        </p:nvSpPr>
        <p:spPr>
          <a:xfrm>
            <a:off x="1922217" y="198573"/>
            <a:ext cx="7729728" cy="678757"/>
          </a:xfrm>
        </p:spPr>
        <p:txBody>
          <a:bodyPr>
            <a:normAutofit fontScale="90000"/>
          </a:bodyPr>
          <a:lstStyle/>
          <a:p>
            <a:r>
              <a:rPr lang="en-US" dirty="0"/>
              <a:t>Replicates</a:t>
            </a:r>
          </a:p>
        </p:txBody>
      </p:sp>
      <p:sp>
        <p:nvSpPr>
          <p:cNvPr id="3" name="Content Placeholder 2">
            <a:extLst>
              <a:ext uri="{FF2B5EF4-FFF2-40B4-BE49-F238E27FC236}">
                <a16:creationId xmlns:a16="http://schemas.microsoft.com/office/drawing/2014/main" id="{3820C003-4656-E745-8B83-6E95241EB45F}"/>
              </a:ext>
            </a:extLst>
          </p:cNvPr>
          <p:cNvSpPr>
            <a:spLocks noGrp="1"/>
          </p:cNvSpPr>
          <p:nvPr>
            <p:ph idx="1"/>
          </p:nvPr>
        </p:nvSpPr>
        <p:spPr>
          <a:xfrm>
            <a:off x="1353806" y="1365297"/>
            <a:ext cx="9137080" cy="4380594"/>
          </a:xfrm>
        </p:spPr>
        <p:txBody>
          <a:bodyPr>
            <a:normAutofit/>
          </a:bodyPr>
          <a:lstStyle/>
          <a:p>
            <a:r>
              <a:rPr lang="en-US" altLang="en-US" sz="2000" dirty="0">
                <a:solidFill>
                  <a:srgbClr val="FF0000"/>
                </a:solidFill>
                <a:ea typeface="ＭＳ Ｐゴシック" panose="020B0600070205080204" pitchFamily="34" charset="-128"/>
              </a:rPr>
              <a:t>Technical</a:t>
            </a:r>
            <a:r>
              <a:rPr lang="en-US" altLang="en-US" sz="2000" dirty="0">
                <a:ea typeface="ＭＳ Ｐゴシック" panose="020B0600070205080204" pitchFamily="34" charset="-128"/>
              </a:rPr>
              <a:t> replicates: not really useful if they are from the same library. Biases arise mostly in the library preparation step. </a:t>
            </a:r>
          </a:p>
          <a:p>
            <a:pPr lvl="1"/>
            <a:r>
              <a:rPr lang="en-US" altLang="en-US" sz="2000" dirty="0">
                <a:ea typeface="ＭＳ Ｐゴシック" panose="020B0600070205080204" pitchFamily="34" charset="-128"/>
              </a:rPr>
              <a:t>Technical replicates from different libraries from the same sample can used control the batch effects from reverse transcription and PCR amplification.</a:t>
            </a:r>
          </a:p>
          <a:p>
            <a:r>
              <a:rPr lang="en-US" altLang="en-US" sz="2000" dirty="0">
                <a:solidFill>
                  <a:srgbClr val="FF0000"/>
                </a:solidFill>
                <a:ea typeface="ＭＳ Ｐゴシック" panose="020B0600070205080204" pitchFamily="34" charset="-128"/>
              </a:rPr>
              <a:t>Biological</a:t>
            </a:r>
            <a:r>
              <a:rPr lang="en-US" altLang="en-US" sz="2000" dirty="0">
                <a:ea typeface="ＭＳ Ｐゴシック" panose="020B0600070205080204" pitchFamily="34" charset="-128"/>
              </a:rPr>
              <a:t> replicates: more useful if you want to catch the source of technical and biological variability. </a:t>
            </a:r>
          </a:p>
          <a:p>
            <a:pPr lvl="1"/>
            <a:r>
              <a:rPr lang="en-US" altLang="en-US" sz="2000" dirty="0">
                <a:ea typeface="ＭＳ Ｐゴシック" panose="020B0600070205080204" pitchFamily="34" charset="-128"/>
              </a:rPr>
              <a:t>Can draw general conclusions from samples to population.</a:t>
            </a:r>
          </a:p>
          <a:p>
            <a:pPr lvl="1"/>
            <a:r>
              <a:rPr lang="en-US" altLang="en-US" sz="2000" dirty="0">
                <a:ea typeface="ＭＳ Ｐゴシック" panose="020B0600070205080204" pitchFamily="34" charset="-128"/>
              </a:rPr>
              <a:t>Two unrelated human are biological replicates or two batches of cell line are biological replicates ?</a:t>
            </a:r>
          </a:p>
          <a:p>
            <a:pPr lvl="1"/>
            <a:r>
              <a:rPr lang="en-US" altLang="en-US" sz="2000" dirty="0">
                <a:ea typeface="ＭＳ Ｐゴシック" panose="020B0600070205080204" pitchFamily="34" charset="-128"/>
              </a:rPr>
              <a:t>Encode 2011- consortium finally concluded replicates are 2 independently grown tissue/cell. </a:t>
            </a:r>
          </a:p>
        </p:txBody>
      </p:sp>
    </p:spTree>
    <p:extLst>
      <p:ext uri="{BB962C8B-B14F-4D97-AF65-F5344CB8AC3E}">
        <p14:creationId xmlns:p14="http://schemas.microsoft.com/office/powerpoint/2010/main" val="2694981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046F7-EBE7-4146-B809-CDDB79D1B5DC}"/>
              </a:ext>
            </a:extLst>
          </p:cNvPr>
          <p:cNvSpPr>
            <a:spLocks noGrp="1"/>
          </p:cNvSpPr>
          <p:nvPr>
            <p:ph type="title"/>
          </p:nvPr>
        </p:nvSpPr>
        <p:spPr>
          <a:xfrm>
            <a:off x="1594139" y="163308"/>
            <a:ext cx="7729728" cy="648350"/>
          </a:xfrm>
        </p:spPr>
        <p:txBody>
          <a:bodyPr>
            <a:normAutofit fontScale="90000"/>
          </a:bodyPr>
          <a:lstStyle/>
          <a:p>
            <a:r>
              <a:rPr lang="en-US" dirty="0"/>
              <a:t>Summary of </a:t>
            </a:r>
            <a:r>
              <a:rPr lang="en-US" dirty="0" err="1"/>
              <a:t>Marioni</a:t>
            </a:r>
            <a:r>
              <a:rPr lang="en-US" dirty="0"/>
              <a:t> et al </a:t>
            </a:r>
          </a:p>
        </p:txBody>
      </p:sp>
      <p:sp>
        <p:nvSpPr>
          <p:cNvPr id="3" name="Content Placeholder 2">
            <a:extLst>
              <a:ext uri="{FF2B5EF4-FFF2-40B4-BE49-F238E27FC236}">
                <a16:creationId xmlns:a16="http://schemas.microsoft.com/office/drawing/2014/main" id="{DA2B0DBC-B4A6-AC41-90FA-BDC1B32836AB}"/>
              </a:ext>
            </a:extLst>
          </p:cNvPr>
          <p:cNvSpPr>
            <a:spLocks noGrp="1"/>
          </p:cNvSpPr>
          <p:nvPr>
            <p:ph idx="1"/>
          </p:nvPr>
        </p:nvSpPr>
        <p:spPr>
          <a:xfrm>
            <a:off x="1687439" y="1649503"/>
            <a:ext cx="7729728" cy="3101983"/>
          </a:xfrm>
        </p:spPr>
        <p:txBody>
          <a:bodyPr/>
          <a:lstStyle/>
          <a:p>
            <a:r>
              <a:rPr lang="en-US" dirty="0"/>
              <a:t>Illumina RNA-</a:t>
            </a:r>
            <a:r>
              <a:rPr lang="en-US" dirty="0" err="1"/>
              <a:t>seq</a:t>
            </a:r>
            <a:r>
              <a:rPr lang="en-US" dirty="0"/>
              <a:t> shows good reproducibility and has advantages over microarray</a:t>
            </a:r>
          </a:p>
          <a:p>
            <a:r>
              <a:rPr lang="en-US" dirty="0"/>
              <a:t>Lane effect is small (?)</a:t>
            </a:r>
          </a:p>
          <a:p>
            <a:r>
              <a:rPr lang="en-US" dirty="0"/>
              <a:t>Large difference between runs (Batch effect)</a:t>
            </a:r>
          </a:p>
          <a:p>
            <a:r>
              <a:rPr lang="en-US" dirty="0"/>
              <a:t>Large difference between cDNA concentration</a:t>
            </a:r>
          </a:p>
        </p:txBody>
      </p:sp>
      <p:sp>
        <p:nvSpPr>
          <p:cNvPr id="4" name="TextBox 3">
            <a:extLst>
              <a:ext uri="{FF2B5EF4-FFF2-40B4-BE49-F238E27FC236}">
                <a16:creationId xmlns:a16="http://schemas.microsoft.com/office/drawing/2014/main" id="{37BBFBFB-5B83-374C-A49D-248AD855C006}"/>
              </a:ext>
            </a:extLst>
          </p:cNvPr>
          <p:cNvSpPr txBox="1"/>
          <p:nvPr/>
        </p:nvSpPr>
        <p:spPr>
          <a:xfrm>
            <a:off x="5774725" y="5112277"/>
            <a:ext cx="6329343" cy="954107"/>
          </a:xfrm>
          <a:prstGeom prst="rect">
            <a:avLst/>
          </a:prstGeom>
          <a:noFill/>
        </p:spPr>
        <p:txBody>
          <a:bodyPr wrap="square" rtlCol="0">
            <a:spAutoFit/>
          </a:bodyPr>
          <a:lstStyle/>
          <a:p>
            <a:r>
              <a:rPr lang="en-US" sz="1400" dirty="0"/>
              <a:t>RNA-</a:t>
            </a:r>
            <a:r>
              <a:rPr lang="en-US" sz="1400" dirty="0" err="1"/>
              <a:t>seq</a:t>
            </a:r>
            <a:r>
              <a:rPr lang="en-US" sz="1400" dirty="0"/>
              <a:t>: an assessment of technical reproducibility and comparison with gene expression arrays</a:t>
            </a:r>
          </a:p>
          <a:p>
            <a:r>
              <a:rPr lang="en-US" sz="1400" dirty="0"/>
              <a:t>Genome Res. 2008 Sep;18(9):1509-17.</a:t>
            </a:r>
          </a:p>
          <a:p>
            <a:endParaRPr lang="en-US" sz="1400" dirty="0"/>
          </a:p>
        </p:txBody>
      </p:sp>
    </p:spTree>
    <p:extLst>
      <p:ext uri="{BB962C8B-B14F-4D97-AF65-F5344CB8AC3E}">
        <p14:creationId xmlns:p14="http://schemas.microsoft.com/office/powerpoint/2010/main" val="3422271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FBB7-46FE-5C43-98B8-408637072A20}"/>
              </a:ext>
            </a:extLst>
          </p:cNvPr>
          <p:cNvSpPr>
            <a:spLocks noGrp="1"/>
          </p:cNvSpPr>
          <p:nvPr>
            <p:ph type="title"/>
          </p:nvPr>
        </p:nvSpPr>
        <p:spPr>
          <a:xfrm>
            <a:off x="1922217" y="285070"/>
            <a:ext cx="7729728" cy="827038"/>
          </a:xfrm>
        </p:spPr>
        <p:txBody>
          <a:bodyPr/>
          <a:lstStyle/>
          <a:p>
            <a:r>
              <a:rPr lang="en-US" dirty="0"/>
              <a:t>Summary of McIntyre et al. 2011 </a:t>
            </a:r>
          </a:p>
        </p:txBody>
      </p:sp>
      <p:sp>
        <p:nvSpPr>
          <p:cNvPr id="3" name="Content Placeholder 2">
            <a:extLst>
              <a:ext uri="{FF2B5EF4-FFF2-40B4-BE49-F238E27FC236}">
                <a16:creationId xmlns:a16="http://schemas.microsoft.com/office/drawing/2014/main" id="{28002FAA-D21B-8146-90CD-208DCE540C0C}"/>
              </a:ext>
            </a:extLst>
          </p:cNvPr>
          <p:cNvSpPr>
            <a:spLocks noGrp="1"/>
          </p:cNvSpPr>
          <p:nvPr>
            <p:ph idx="1"/>
          </p:nvPr>
        </p:nvSpPr>
        <p:spPr>
          <a:xfrm>
            <a:off x="1316737" y="1711289"/>
            <a:ext cx="10422182" cy="3021349"/>
          </a:xfrm>
        </p:spPr>
        <p:txBody>
          <a:bodyPr>
            <a:normAutofit/>
          </a:bodyPr>
          <a:lstStyle/>
          <a:p>
            <a:r>
              <a:rPr lang="en-US" sz="2000" dirty="0"/>
              <a:t>Technical variation exits: </a:t>
            </a:r>
          </a:p>
          <a:p>
            <a:pPr lvl="1"/>
            <a:r>
              <a:rPr lang="en-US" sz="2000" dirty="0"/>
              <a:t>Mappable reads per lane varies among technical replicates </a:t>
            </a:r>
          </a:p>
          <a:p>
            <a:pPr lvl="1"/>
            <a:r>
              <a:rPr lang="en-US" sz="2000" dirty="0"/>
              <a:t>Higher variability for those with low coverage (&lt; 5 reads per nucleotide) or low expression level</a:t>
            </a:r>
          </a:p>
          <a:p>
            <a:r>
              <a:rPr lang="en-US" sz="2000" dirty="0"/>
              <a:t>Suggestion: Inclusion of technical replicates is as important as biological replicates. Multiplexing design can eliminate the lane effect for a small experiment.</a:t>
            </a:r>
          </a:p>
        </p:txBody>
      </p:sp>
    </p:spTree>
    <p:extLst>
      <p:ext uri="{BB962C8B-B14F-4D97-AF65-F5344CB8AC3E}">
        <p14:creationId xmlns:p14="http://schemas.microsoft.com/office/powerpoint/2010/main" val="327894031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1475</TotalTime>
  <Words>1572</Words>
  <Application>Microsoft Macintosh PowerPoint</Application>
  <PresentationFormat>Widescreen</PresentationFormat>
  <Paragraphs>136</Paragraphs>
  <Slides>18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ＭＳ Ｐゴシック</vt:lpstr>
      <vt:lpstr>Arial</vt:lpstr>
      <vt:lpstr>Calibri</vt:lpstr>
      <vt:lpstr>Gill Sans MT</vt:lpstr>
      <vt:lpstr>Parcel</vt:lpstr>
      <vt:lpstr>RNA-seq workflow and Experimental DESIGN</vt:lpstr>
      <vt:lpstr>PowerPoint Presentation</vt:lpstr>
      <vt:lpstr>RNA-Seq Approaches</vt:lpstr>
      <vt:lpstr>Bioinformatics Work flow</vt:lpstr>
      <vt:lpstr>Experimental Design</vt:lpstr>
      <vt:lpstr>Why replicates</vt:lpstr>
      <vt:lpstr>Replicates</vt:lpstr>
      <vt:lpstr>Summary of Marioni et al </vt:lpstr>
      <vt:lpstr>Summary of McIntyre et al. 2011 </vt:lpstr>
      <vt:lpstr>Batch effect example </vt:lpstr>
      <vt:lpstr>Recent Benchmark Articles on Replicates and Depth</vt:lpstr>
      <vt:lpstr>Tools to estimate sample size</vt:lpstr>
      <vt:lpstr>Read Length</vt:lpstr>
      <vt:lpstr>Sequencing Depth</vt:lpstr>
      <vt:lpstr>Library Type</vt:lpstr>
      <vt:lpstr>Directional (strand specific) sequencing </vt:lpstr>
      <vt:lpstr>Stranded RNA</vt:lpstr>
      <vt:lpstr>Summary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RNA-seq workflow and Experimental DESIGN</dc:title>
  <dc:creator>Jagannathan, Vidya (VETSUISSE)</dc:creator>
  <cp:lastModifiedBy>Jagannathan, Vidya (VETSUISSE)</cp:lastModifiedBy>
  <cp:revision>29</cp:revision>
  <dcterms:created xsi:type="dcterms:W3CDTF">2018-11-19T12:27:58Z</dcterms:created>
  <dcterms:modified xsi:type="dcterms:W3CDTF">2018-11-20T13:03:34Z</dcterms:modified>
</cp:coreProperties>
</file>

<file path=docProps/thumbnail.jpeg>
</file>